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gif" ContentType="image/gif"/>
  <Default Extension="jpg" ContentType="image/jpeg"/>
  <Default Extension="ppm"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74"/>
  </p:notesMasterIdLst>
  <p:sldIdLst>
    <p:sldId id="256" r:id="rId2"/>
    <p:sldId id="266" r:id="rId3"/>
    <p:sldId id="322" r:id="rId4"/>
    <p:sldId id="324" r:id="rId5"/>
    <p:sldId id="325"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60"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55" r:id="rId37"/>
    <p:sldId id="392" r:id="rId38"/>
    <p:sldId id="356" r:id="rId39"/>
    <p:sldId id="357" r:id="rId40"/>
    <p:sldId id="358" r:id="rId41"/>
    <p:sldId id="359" r:id="rId42"/>
    <p:sldId id="361" r:id="rId43"/>
    <p:sldId id="362" r:id="rId44"/>
    <p:sldId id="363" r:id="rId45"/>
    <p:sldId id="364" r:id="rId46"/>
    <p:sldId id="365" r:id="rId47"/>
    <p:sldId id="366" r:id="rId48"/>
    <p:sldId id="367" r:id="rId49"/>
    <p:sldId id="368" r:id="rId50"/>
    <p:sldId id="369" r:id="rId51"/>
    <p:sldId id="370" r:id="rId52"/>
    <p:sldId id="371" r:id="rId53"/>
    <p:sldId id="372" r:id="rId54"/>
    <p:sldId id="373" r:id="rId55"/>
    <p:sldId id="374" r:id="rId56"/>
    <p:sldId id="375" r:id="rId57"/>
    <p:sldId id="376" r:id="rId58"/>
    <p:sldId id="377" r:id="rId59"/>
    <p:sldId id="378" r:id="rId60"/>
    <p:sldId id="379" r:id="rId61"/>
    <p:sldId id="380" r:id="rId62"/>
    <p:sldId id="381" r:id="rId63"/>
    <p:sldId id="382" r:id="rId64"/>
    <p:sldId id="383" r:id="rId65"/>
    <p:sldId id="384" r:id="rId66"/>
    <p:sldId id="385" r:id="rId67"/>
    <p:sldId id="386" r:id="rId68"/>
    <p:sldId id="387" r:id="rId69"/>
    <p:sldId id="388" r:id="rId70"/>
    <p:sldId id="389" r:id="rId71"/>
    <p:sldId id="390" r:id="rId72"/>
    <p:sldId id="391"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62" autoAdjust="0"/>
    <p:restoredTop sz="81013" autoAdjust="0"/>
  </p:normalViewPr>
  <p:slideViewPr>
    <p:cSldViewPr snapToGrid="0">
      <p:cViewPr varScale="1">
        <p:scale>
          <a:sx n="90" d="100"/>
          <a:sy n="90" d="100"/>
        </p:scale>
        <p:origin x="17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01580-D3F1-414F-A4B6-741A04BA8B59}" type="datetimeFigureOut">
              <a:rPr lang="bg-BG" smtClean="0"/>
              <a:t>28.4.2023 г.</a:t>
            </a:fld>
            <a:endParaRPr lang="bg-BG"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6CE83-09A3-49EE-9FCD-14A3C64B0622}" type="slidenum">
              <a:rPr lang="bg-BG" smtClean="0"/>
              <a:t>‹#›</a:t>
            </a:fld>
            <a:endParaRPr lang="bg-BG" dirty="0"/>
          </a:p>
        </p:txBody>
      </p:sp>
    </p:spTree>
    <p:extLst>
      <p:ext uri="{BB962C8B-B14F-4D97-AF65-F5344CB8AC3E}">
        <p14:creationId xmlns:p14="http://schemas.microsoft.com/office/powerpoint/2010/main" val="378630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ru-RU" dirty="0" smtClean="0"/>
              <a:t>Досега ние се фокусирахме върху универсалните въпроси в дизайна и внедряването на потребителския интерфейс. Тази глава ще бъде първата, в която обсъждаме специфични парадигми на взаимодействие и специфичната теория, която стои в основата им. Първата ни тема ще бъде </a:t>
            </a:r>
            <a:r>
              <a:rPr lang="bg-BG" dirty="0" smtClean="0"/>
              <a:t>посочване</a:t>
            </a:r>
            <a:r>
              <a:rPr lang="ru-RU" dirty="0" smtClean="0"/>
              <a:t>.</a:t>
            </a:r>
          </a:p>
          <a:p>
            <a:r>
              <a:rPr lang="ru-RU" dirty="0" smtClean="0"/>
              <a:t>Този вид насочване е пример за движение в „затворен цикъл“, при което система (например човекът) може да реагира на своето еволюиращо състояние (например тук пръстът на човека е в пространството спрямо неговата цел). Реакцията на човек е непрекъснатата корекция на траекторията му, докато се движи към цел. Фитс започна да измерва това движение в затворен цикъл към целите, търсейки модел, който да отговаря на данните, и в крайна сметка намери този закон, който ние наричаме Закон на Фитс:</a:t>
            </a:r>
            <a:endParaRPr lang="bg-BG" dirty="0"/>
          </a:p>
        </p:txBody>
      </p:sp>
      <p:sp>
        <p:nvSpPr>
          <p:cNvPr id="4" name="Slide Number Placeholder 3"/>
          <p:cNvSpPr>
            <a:spLocks noGrp="1"/>
          </p:cNvSpPr>
          <p:nvPr>
            <p:ph type="sldNum" sz="quarter" idx="10"/>
          </p:nvPr>
        </p:nvSpPr>
        <p:spPr/>
        <p:txBody>
          <a:bodyPr/>
          <a:lstStyle/>
          <a:p>
            <a:fld id="{8E66CE83-09A3-49EE-9FCD-14A3C64B0622}" type="slidenum">
              <a:rPr lang="bg-BG" smtClean="0"/>
              <a:t>2</a:t>
            </a:fld>
            <a:endParaRPr lang="bg-BG" dirty="0"/>
          </a:p>
        </p:txBody>
      </p:sp>
    </p:spTree>
    <p:extLst>
      <p:ext uri="{BB962C8B-B14F-4D97-AF65-F5344CB8AC3E}">
        <p14:creationId xmlns:p14="http://schemas.microsoft.com/office/powerpoint/2010/main" val="426237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11</a:t>
            </a:fld>
            <a:endParaRPr lang="bg-BG" dirty="0"/>
          </a:p>
        </p:txBody>
      </p:sp>
    </p:spTree>
    <p:extLst>
      <p:ext uri="{BB962C8B-B14F-4D97-AF65-F5344CB8AC3E}">
        <p14:creationId xmlns:p14="http://schemas.microsoft.com/office/powerpoint/2010/main" val="4058608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noProof="0" dirty="0" smtClean="0"/>
              <a:t>Други иновации за насочване са наясно с целта, тъй като техниката трябва да знае местоположението на нещата, към които потребителят може да сочи, за да може да се адаптира въз основа на целевите местоположения. Например, курсорите в областта са идеята курсорът на мишката да представлява цяло двуизмерно пространство, а не една точка, което намалява разстоянието до целите.</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12</a:t>
            </a:fld>
            <a:endParaRPr lang="bg-BG" dirty="0"/>
          </a:p>
        </p:txBody>
      </p:sp>
    </p:spTree>
    <p:extLst>
      <p:ext uri="{BB962C8B-B14F-4D97-AF65-F5344CB8AC3E}">
        <p14:creationId xmlns:p14="http://schemas.microsoft.com/office/powerpoint/2010/main" val="355039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noProof="0" dirty="0" smtClean="0"/>
              <a:t>Щракването е друга техника, която осъзнава целта, често срещана в инструментите за графичен дизайн, при която курсорът на мишката е ограничен до местоположение въз основа на близки цели, намалявайки разстоянието до целта. Изследователите са направили щракане в множество измерения едновременно и дори са го приложили към неща като превъртане, щракване към области на интересно съдържание. Друга хитра идея е идеята за пресичане, което, вместо да сочи и щракне, включва преминаване през „целева линия“. </a:t>
            </a:r>
            <a:endParaRPr lang="en-US" noProof="0" dirty="0" smtClean="0"/>
          </a:p>
          <a:p>
            <a:pPr marL="0" indent="0">
              <a:buFont typeface="Arial" panose="020B0604020202020204" pitchFamily="34" charset="0"/>
              <a:buNone/>
            </a:pPr>
            <a:r>
              <a:rPr lang="bg-BG" b="1" noProof="0" dirty="0" smtClean="0"/>
              <a:t>Въпреки че техниките, осъзнаващи целта, могат да бъдат дори по-ефективни от тези, независими от целта, информирането на операционната система за целите може да бъде трудно, тъй като потребителските интерфейси могат да бъдат </a:t>
            </a:r>
            <a:r>
              <a:rPr lang="bg-BG" b="1" noProof="0" dirty="0" err="1" smtClean="0"/>
              <a:t>архитектирани</a:t>
            </a:r>
            <a:r>
              <a:rPr lang="bg-BG" b="1" noProof="0" dirty="0" smtClean="0"/>
              <a:t> да обработват посочващи входове по толкова разнообразни начини. Някои изследвания се фокусират върху преодоляването на това предизвикателство. Например, един подход е преобразувал приспособленията на екрана, като анализира изобразените пиксели, за да идентифицира целите, след което прилага техники за насочване, като например курсора на балончето. Друга техника използва техника, управлявана от данни, следяща къде в прозореца потребителите обикновено сочат и след това приемайки, че целите са там, прилагайки техники за насочване, осъзнаващи целта. Някои са стигнали дотам, че използват техники за мозъчно усещане, за да открият, когато някой е в период на трудна </a:t>
            </a:r>
            <a:r>
              <a:rPr lang="bg-BG" b="1" noProof="0" dirty="0" err="1" smtClean="0"/>
              <a:t>многозадачност</a:t>
            </a:r>
            <a:r>
              <a:rPr lang="bg-BG" b="1" noProof="0" dirty="0" smtClean="0"/>
              <a:t>, след което през този период увеличават размера на целите с висок приоритет, докато намаляват размера на целите с нисък приоритет.</a:t>
            </a:r>
            <a:endParaRPr lang="bg-BG" b="1"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13</a:t>
            </a:fld>
            <a:endParaRPr lang="bg-BG" dirty="0"/>
          </a:p>
        </p:txBody>
      </p:sp>
    </p:spTree>
    <p:extLst>
      <p:ext uri="{BB962C8B-B14F-4D97-AF65-F5344CB8AC3E}">
        <p14:creationId xmlns:p14="http://schemas.microsoft.com/office/powerpoint/2010/main" val="2174778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noProof="0" dirty="0" smtClean="0"/>
              <a:t>Точно както посочването е почти повсеместна форма на невербална комуникация, текстът е повсеместна форма на вербална комуникация. Всеки един символ, с+ който комуникираме с приятели, семейство, колеги и компютри – всеки туит, всяка публикация във Facebook, всеки имейл – използва някаква форма на потребителски интерфейс за въвеждане на текст. Тези интерфейси имат едно просто предизвикателство: подкрепят човек при превеждането на словесните идеи в главата му в поредица от знаци, които се съхраняват, обработват и предават от компютър.</a:t>
            </a:r>
            <a:endParaRPr lang="en-US"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14</a:t>
            </a:fld>
            <a:endParaRPr lang="bg-BG" dirty="0"/>
          </a:p>
        </p:txBody>
      </p:sp>
    </p:spTree>
    <p:extLst>
      <p:ext uri="{BB962C8B-B14F-4D97-AF65-F5344CB8AC3E}">
        <p14:creationId xmlns:p14="http://schemas.microsoft.com/office/powerpoint/2010/main" val="1648747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noProof="0" dirty="0" smtClean="0"/>
              <a:t>Как текстът може да бъде въведен бързо и без грешки и да помогне на потребителите да се възстановят от грешки при въвеждане? Как хората могат да научат интерфейси за въвеждане на текст, точно както научават ръкопис, клавиатура, реч и други форми на вербална комуникация. Как хората могат да въвеждат текст по начин, който не причинява болка, умора или разочарование? Много хора с наранявания или увреждания (напр. някой, който е напълно парализиран) може да открият, че е изключително трудно да въвеждат текст. Все по-малките устройства в нашите джобове и на китките ни само правят това по-трудно, намалявайки използваемите повърхности за удобно въвеждане на текст.</a:t>
            </a:r>
          </a:p>
        </p:txBody>
      </p:sp>
      <p:sp>
        <p:nvSpPr>
          <p:cNvPr id="4" name="Slide Number Placeholder 3"/>
          <p:cNvSpPr>
            <a:spLocks noGrp="1"/>
          </p:cNvSpPr>
          <p:nvPr>
            <p:ph type="sldNum" sz="quarter" idx="10"/>
          </p:nvPr>
        </p:nvSpPr>
        <p:spPr/>
        <p:txBody>
          <a:bodyPr/>
          <a:lstStyle/>
          <a:p>
            <a:fld id="{8E66CE83-09A3-49EE-9FCD-14A3C64B0622}" type="slidenum">
              <a:rPr lang="bg-BG" smtClean="0"/>
              <a:t>15</a:t>
            </a:fld>
            <a:endParaRPr lang="bg-BG" dirty="0"/>
          </a:p>
        </p:txBody>
      </p:sp>
    </p:spTree>
    <p:extLst>
      <p:ext uri="{BB962C8B-B14F-4D97-AF65-F5344CB8AC3E}">
        <p14:creationId xmlns:p14="http://schemas.microsoft.com/office/powerpoint/2010/main" val="2112679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noProof="0" dirty="0" smtClean="0"/>
              <a:t>Историята на интерфейсите за въвеждане на текст предшества компютрите (</a:t>
            </a:r>
            <a:r>
              <a:rPr lang="bg-BG" noProof="0" dirty="0" err="1" smtClean="0"/>
              <a:t>Silfverberg</a:t>
            </a:r>
            <a:r>
              <a:rPr lang="bg-BG" noProof="0" dirty="0" smtClean="0"/>
              <a:t> 2007). Например пишещи машини като </a:t>
            </a:r>
            <a:r>
              <a:rPr lang="bg-BG" noProof="0" dirty="0" err="1" smtClean="0"/>
              <a:t>Jewett</a:t>
            </a:r>
            <a:r>
              <a:rPr lang="bg-BG" noProof="0" dirty="0" smtClean="0"/>
              <a:t> </a:t>
            </a:r>
            <a:r>
              <a:rPr lang="bg-BG" noProof="0" dirty="0" err="1" smtClean="0"/>
              <a:t>No</a:t>
            </a:r>
            <a:r>
              <a:rPr lang="bg-BG" noProof="0" dirty="0" smtClean="0"/>
              <a:t>. 4 трябваше да решат същия проблем като съвременните компютърни клавиатури, но вместо да съхраняват последователността от знаци в компютърната памет, те се съхраняваха на лист хартия с мастило. Пишещи машини като </a:t>
            </a:r>
            <a:r>
              <a:rPr lang="bg-BG" noProof="0" dirty="0" err="1" smtClean="0"/>
              <a:t>Jewett</a:t>
            </a:r>
            <a:r>
              <a:rPr lang="bg-BG" noProof="0" dirty="0" smtClean="0"/>
              <a:t> </a:t>
            </a:r>
            <a:r>
              <a:rPr lang="bg-BG" noProof="0" dirty="0" err="1" smtClean="0"/>
              <a:t>No</a:t>
            </a:r>
            <a:r>
              <a:rPr lang="bg-BG" noProof="0" dirty="0" smtClean="0"/>
              <a:t>. 4 и тяхната QWERTY клавиатурна подредба се появиха по време на индустриалната революция, когато търсенето на текст се увеличи.</a:t>
            </a:r>
          </a:p>
        </p:txBody>
      </p:sp>
      <p:sp>
        <p:nvSpPr>
          <p:cNvPr id="4" name="Slide Number Placeholder 3"/>
          <p:cNvSpPr>
            <a:spLocks noGrp="1"/>
          </p:cNvSpPr>
          <p:nvPr>
            <p:ph type="sldNum" sz="quarter" idx="10"/>
          </p:nvPr>
        </p:nvSpPr>
        <p:spPr/>
        <p:txBody>
          <a:bodyPr/>
          <a:lstStyle/>
          <a:p>
            <a:fld id="{8E66CE83-09A3-49EE-9FCD-14A3C64B0622}" type="slidenum">
              <a:rPr lang="bg-BG" smtClean="0"/>
              <a:t>16</a:t>
            </a:fld>
            <a:endParaRPr lang="bg-BG" dirty="0"/>
          </a:p>
        </p:txBody>
      </p:sp>
    </p:spTree>
    <p:extLst>
      <p:ext uri="{BB962C8B-B14F-4D97-AF65-F5344CB8AC3E}">
        <p14:creationId xmlns:p14="http://schemas.microsoft.com/office/powerpoint/2010/main" val="461169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1" noProof="0" dirty="0" smtClean="0"/>
              <a:t>дискретно въвеждане на текст:</a:t>
            </a:r>
            <a:r>
              <a:rPr lang="bg-BG" noProof="0" dirty="0" smtClean="0"/>
              <a:t> Изрично и недвусмислено избиране на знаци, думи и фрази за въвеждане (например с клавиатура).</a:t>
            </a:r>
          </a:p>
          <a:p>
            <a:pPr marL="0" indent="0">
              <a:buFont typeface="Arial" panose="020B0604020202020204" pitchFamily="34" charset="0"/>
              <a:buNone/>
            </a:pPr>
            <a:r>
              <a:rPr lang="bg-BG" b="1" noProof="0" dirty="0" smtClean="0"/>
              <a:t>непрекъснато въвеждане на текст:</a:t>
            </a:r>
            <a:r>
              <a:rPr lang="bg-BG" noProof="0" dirty="0" smtClean="0"/>
              <a:t> Предоставяне на някакъв двусмислен източник на текст (например реч, жест) и разполагане на интерфейс, който го превежда в текст.</a:t>
            </a:r>
          </a:p>
          <a:p>
            <a:pPr marL="0" indent="0">
              <a:buFont typeface="Arial" panose="020B0604020202020204" pitchFamily="34" charset="0"/>
              <a:buNone/>
            </a:pPr>
            <a:r>
              <a:rPr lang="bg-BG" b="1" noProof="0" dirty="0" smtClean="0"/>
              <a:t>въвеждане на предсказуем текст: </a:t>
            </a:r>
            <a:r>
              <a:rPr lang="bg-BG" noProof="0" dirty="0" smtClean="0"/>
              <a:t>Предоставя въвеждане, което предлага желания текст и интерфейсът предсказва какъв може да бъде очаквания вход</a:t>
            </a:r>
            <a:r>
              <a:rPr lang="bg-BG" baseline="0" noProof="0" dirty="0" smtClean="0"/>
              <a:t> </a:t>
            </a:r>
            <a:r>
              <a:rPr lang="bg-BG" noProof="0" dirty="0" smtClean="0"/>
              <a:t>.</a:t>
            </a:r>
          </a:p>
        </p:txBody>
      </p:sp>
      <p:sp>
        <p:nvSpPr>
          <p:cNvPr id="4" name="Slide Number Placeholder 3"/>
          <p:cNvSpPr>
            <a:spLocks noGrp="1"/>
          </p:cNvSpPr>
          <p:nvPr>
            <p:ph type="sldNum" sz="quarter" idx="10"/>
          </p:nvPr>
        </p:nvSpPr>
        <p:spPr/>
        <p:txBody>
          <a:bodyPr/>
          <a:lstStyle/>
          <a:p>
            <a:fld id="{8E66CE83-09A3-49EE-9FCD-14A3C64B0622}" type="slidenum">
              <a:rPr lang="bg-BG" smtClean="0"/>
              <a:t>17</a:t>
            </a:fld>
            <a:endParaRPr lang="bg-BG" dirty="0"/>
          </a:p>
        </p:txBody>
      </p:sp>
    </p:spTree>
    <p:extLst>
      <p:ext uri="{BB962C8B-B14F-4D97-AF65-F5344CB8AC3E}">
        <p14:creationId xmlns:p14="http://schemas.microsoft.com/office/powerpoint/2010/main" val="1985000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noProof="0" dirty="0" smtClean="0"/>
              <a:t>До 2007 ASCII е най-използваната символна таблица в World Wide Web (WWW), но след това я измества UTF-8, която е надмножество на ASCII.</a:t>
            </a:r>
            <a:endParaRPr lang="bg-BG"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18</a:t>
            </a:fld>
            <a:endParaRPr lang="bg-BG" dirty="0"/>
          </a:p>
        </p:txBody>
      </p:sp>
    </p:spTree>
    <p:extLst>
      <p:ext uri="{BB962C8B-B14F-4D97-AF65-F5344CB8AC3E}">
        <p14:creationId xmlns:p14="http://schemas.microsoft.com/office/powerpoint/2010/main" val="121564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19</a:t>
            </a:fld>
            <a:endParaRPr lang="bg-BG" dirty="0"/>
          </a:p>
        </p:txBody>
      </p:sp>
    </p:spTree>
    <p:extLst>
      <p:ext uri="{BB962C8B-B14F-4D97-AF65-F5344CB8AC3E}">
        <p14:creationId xmlns:p14="http://schemas.microsoft.com/office/powerpoint/2010/main" val="218806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noProof="0" dirty="0" smtClean="0"/>
              <a:t>Първите 128 знака (US-ASCII) се нуждаят от един байт. Следващите 1920 знака се нуждаят от два байта за кодиране, което покрива останалата част от почти всички азбуки на латиница, както и разширения на IPA, гръцки, кирилски, коптски, арменски, иврит, арабски, сирийски, </a:t>
            </a:r>
            <a:r>
              <a:rPr lang="en-US" noProof="0" dirty="0" smtClean="0"/>
              <a:t>Thaana </a:t>
            </a:r>
            <a:r>
              <a:rPr lang="bg-BG" noProof="0" dirty="0" smtClean="0"/>
              <a:t>и </a:t>
            </a:r>
            <a:r>
              <a:rPr lang="en-US" noProof="0" dirty="0" smtClean="0"/>
              <a:t>N</a:t>
            </a:r>
            <a:r>
              <a:rPr lang="bg-BG" noProof="0" dirty="0" smtClean="0"/>
              <a:t>‘</a:t>
            </a:r>
            <a:r>
              <a:rPr lang="en-US" noProof="0" dirty="0" err="1" smtClean="0"/>
              <a:t>Ko</a:t>
            </a:r>
            <a:r>
              <a:rPr lang="bg-BG" noProof="0" dirty="0" smtClean="0"/>
              <a:t> азбуки, както и като комбиниране на диакритични знаци. Необходими са три байта за знаци в останалата част от Основната многоезична равнина, която съдържа почти всички знаци, които се използват често, включително повечето китайски, японски и корейски знаци. Необходими са четири байта за знаци в другите равнини на </a:t>
            </a:r>
            <a:r>
              <a:rPr lang="bg-BG" noProof="0" dirty="0" err="1" smtClean="0"/>
              <a:t>Unicode</a:t>
            </a:r>
            <a:r>
              <a:rPr lang="bg-BG" noProof="0" dirty="0" smtClean="0"/>
              <a:t>, които включват по-рядко срещани CJK знаци, различни исторически скриптове, математически символи и </a:t>
            </a:r>
            <a:r>
              <a:rPr lang="bg-BG" noProof="0" dirty="0" err="1" smtClean="0"/>
              <a:t>емоджи</a:t>
            </a:r>
            <a:r>
              <a:rPr lang="bg-BG" noProof="0" dirty="0" smtClean="0"/>
              <a:t> (пиктографски символи).</a:t>
            </a:r>
          </a:p>
          <a:p>
            <a:pPr marL="0" indent="0">
              <a:buFont typeface="Arial" panose="020B0604020202020204" pitchFamily="34" charset="0"/>
              <a:buNone/>
            </a:pPr>
            <a:r>
              <a:rPr lang="bg-BG" noProof="0" dirty="0" smtClean="0"/>
              <a:t>Един "знак" всъщност може да отнеме повече от 4 байта; например символът на национален флаг отнема 8 байта, тъй като е "конструиран от двойка скаларни стойности на </a:t>
            </a:r>
            <a:r>
              <a:rPr lang="bg-BG" noProof="0" dirty="0" err="1" smtClean="0"/>
              <a:t>Unicode</a:t>
            </a:r>
            <a:r>
              <a:rPr lang="bg-BG" noProof="0" dirty="0" smtClean="0"/>
              <a:t>".</a:t>
            </a:r>
          </a:p>
        </p:txBody>
      </p:sp>
      <p:sp>
        <p:nvSpPr>
          <p:cNvPr id="4" name="Slide Number Placeholder 3"/>
          <p:cNvSpPr>
            <a:spLocks noGrp="1"/>
          </p:cNvSpPr>
          <p:nvPr>
            <p:ph type="sldNum" sz="quarter" idx="10"/>
          </p:nvPr>
        </p:nvSpPr>
        <p:spPr/>
        <p:txBody>
          <a:bodyPr/>
          <a:lstStyle/>
          <a:p>
            <a:fld id="{8E66CE83-09A3-49EE-9FCD-14A3C64B0622}" type="slidenum">
              <a:rPr lang="bg-BG" smtClean="0"/>
              <a:t>20</a:t>
            </a:fld>
            <a:endParaRPr lang="bg-BG" dirty="0"/>
          </a:p>
        </p:txBody>
      </p:sp>
    </p:spTree>
    <p:extLst>
      <p:ext uri="{BB962C8B-B14F-4D97-AF65-F5344CB8AC3E}">
        <p14:creationId xmlns:p14="http://schemas.microsoft.com/office/powerpoint/2010/main" val="216795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bg-BG" noProof="0" dirty="0" smtClean="0"/>
              <a:t>Всъщност, още в началото на 50-те години на миналия век, Пол М. </a:t>
            </a:r>
            <a:r>
              <a:rPr lang="bg-BG" noProof="0" dirty="0" err="1" smtClean="0"/>
              <a:t>Фитс</a:t>
            </a:r>
            <a:r>
              <a:rPr lang="bg-BG" noProof="0" dirty="0" smtClean="0"/>
              <a:t> беше много заинтересован от моделирането на човешката ефективност на посочване. Той започва да разработва предсказуеми модели за насочване, за да помогне при проектирането на арматурни табла, </a:t>
            </a:r>
            <a:r>
              <a:rPr lang="bg-BG" noProof="0" dirty="0" err="1" smtClean="0"/>
              <a:t>кокпити</a:t>
            </a:r>
            <a:r>
              <a:rPr lang="bg-BG" noProof="0" dirty="0" smtClean="0"/>
              <a:t> и други индустриални дизайни за производство. Фокусът му беше върху „насочени“ движения, при които човек има цел, която иска да посочи и трябва да премести своето посочващо устройство (първоначално ръката си), за да посочи тази цел. Този вид насочване е пример за движение в „затворен цикъл“, при което система (например човекът) може да реагира на своето еволюиращо състояние (например тук пръстът на човека е в пространството спрямо неговата цел). Реакцията на човек е непрекъснатата корекция на траекторията му, докато се движи към цел. </a:t>
            </a:r>
            <a:r>
              <a:rPr lang="bg-BG" noProof="0" dirty="0" err="1" smtClean="0"/>
              <a:t>Фитс</a:t>
            </a:r>
            <a:r>
              <a:rPr lang="bg-BG" noProof="0" dirty="0" smtClean="0"/>
              <a:t> започна да измерва това движение в затворен цикъл към целите, търсейки модел, който да отговаря на данните, и в крайна сметка намери този закон, който ние наричаме Закон на </a:t>
            </a:r>
            <a:r>
              <a:rPr lang="bg-BG" noProof="0" dirty="0" err="1" smtClean="0"/>
              <a:t>Фитс</a:t>
            </a:r>
            <a:r>
              <a:rPr lang="bg-BG" noProof="0" dirty="0" smtClean="0"/>
              <a:t>.</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3</a:t>
            </a:fld>
            <a:endParaRPr lang="bg-BG" dirty="0"/>
          </a:p>
        </p:txBody>
      </p:sp>
    </p:spTree>
    <p:extLst>
      <p:ext uri="{BB962C8B-B14F-4D97-AF65-F5344CB8AC3E}">
        <p14:creationId xmlns:p14="http://schemas.microsoft.com/office/powerpoint/2010/main" val="2897630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21</a:t>
            </a:fld>
            <a:endParaRPr lang="bg-BG" dirty="0"/>
          </a:p>
        </p:txBody>
      </p:sp>
    </p:spTree>
    <p:extLst>
      <p:ext uri="{BB962C8B-B14F-4D97-AF65-F5344CB8AC3E}">
        <p14:creationId xmlns:p14="http://schemas.microsoft.com/office/powerpoint/2010/main" val="365536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22</a:t>
            </a:fld>
            <a:endParaRPr lang="bg-BG" dirty="0"/>
          </a:p>
        </p:txBody>
      </p:sp>
    </p:spTree>
    <p:extLst>
      <p:ext uri="{BB962C8B-B14F-4D97-AF65-F5344CB8AC3E}">
        <p14:creationId xmlns:p14="http://schemas.microsoft.com/office/powerpoint/2010/main" val="1797282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23</a:t>
            </a:fld>
            <a:endParaRPr lang="bg-BG" dirty="0"/>
          </a:p>
        </p:txBody>
      </p:sp>
    </p:spTree>
    <p:extLst>
      <p:ext uri="{BB962C8B-B14F-4D97-AF65-F5344CB8AC3E}">
        <p14:creationId xmlns:p14="http://schemas.microsoft.com/office/powerpoint/2010/main" val="1091390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1" noProof="0" dirty="0" smtClean="0"/>
              <a:t>Дискретното въвеждане на текст включва въвеждане на един знак или дума наведнъж. Ние ги наричаме дискретни поради липсата на неяснота във въвеждането: или е натиснат бутон и се генерира знак или дума, или не е. Най-често срещаните и познати форми за въвеждане на дискретен текст са клавиатурите.</a:t>
            </a:r>
            <a:r>
              <a:rPr lang="ru-RU" noProof="0" dirty="0" smtClean="0"/>
              <a:t> Клавиатурите се предлагат в множество форми и размери, както физически, така и виртуални, и тези свойства оформят скоростта, точността, научаемостта и комфорта на всяка.</a:t>
            </a:r>
          </a:p>
          <a:p>
            <a:pPr marL="0" indent="0">
              <a:buFont typeface="Arial" panose="020B0604020202020204" pitchFamily="34" charset="0"/>
              <a:buNone/>
            </a:pPr>
            <a:r>
              <a:rPr lang="ru-RU" noProof="0" dirty="0" smtClean="0"/>
              <a:t>Клавиатурите могат да бъдат толкова прости, колкото едномерни оформления на знаци, навигирани с ляв, десен клавиш и клавиш за избор. Те са често срещани при малки устройства, където физическото пространство е оскъдно. Множество версии на iPod, например, използваха едномерни клавиатури за въвеждане на текст поради едномерното му колело за щракване.</a:t>
            </a:r>
            <a:endParaRPr lang="bg-BG"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24</a:t>
            </a:fld>
            <a:endParaRPr lang="bg-BG" dirty="0"/>
          </a:p>
        </p:txBody>
      </p:sp>
    </p:spTree>
    <p:extLst>
      <p:ext uri="{BB962C8B-B14F-4D97-AF65-F5344CB8AC3E}">
        <p14:creationId xmlns:p14="http://schemas.microsoft.com/office/powerpoint/2010/main" val="210134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1" noProof="0" dirty="0" smtClean="0"/>
              <a:t>По-често срещани са двуизмерни клавиатури като познатото QWERTY оформление. И оформлението има значение. Оригиналното QWERTY оформление, например, е проектирано да минимизира механичната повреда, а не скоростта или точността. Оформлението на Dvorak е проектирано за бързина, поставяйки най-често срещаните букви в началния ред и увеличава максимално редуването между ръцете (Dvorak and Dealey 1936):</a:t>
            </a:r>
            <a:endParaRPr lang="bg-BG"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25</a:t>
            </a:fld>
            <a:endParaRPr lang="bg-BG" dirty="0"/>
          </a:p>
        </p:txBody>
      </p:sp>
    </p:spTree>
    <p:extLst>
      <p:ext uri="{BB962C8B-B14F-4D97-AF65-F5344CB8AC3E}">
        <p14:creationId xmlns:p14="http://schemas.microsoft.com/office/powerpoint/2010/main" val="1722043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1" noProof="0" dirty="0" smtClean="0"/>
              <a:t>По-често срещани са двуизмерни клавиатури като познатото QWERTY оформление. И оформлението има значение. Оригиналното QWERTY оформление, например, е проектирано да минимизира механичната повреда, а не скоростта или точността. </a:t>
            </a:r>
            <a:r>
              <a:rPr lang="ru-RU" b="1" noProof="0" smtClean="0"/>
              <a:t>Оформлението на Dvorak е проектирано за бързина, поставяйки най-често срещаните букви в началния ред и увеличава максимално редуването между ръцете (Dvorak and Dealey 1936):</a:t>
            </a:r>
            <a:endParaRPr lang="bg-BG"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26</a:t>
            </a:fld>
            <a:endParaRPr lang="bg-BG" dirty="0"/>
          </a:p>
        </p:txBody>
      </p:sp>
    </p:spTree>
    <p:extLst>
      <p:ext uri="{BB962C8B-B14F-4D97-AF65-F5344CB8AC3E}">
        <p14:creationId xmlns:p14="http://schemas.microsoft.com/office/powerpoint/2010/main" val="2681448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1" noProof="0" dirty="0" smtClean="0"/>
              <a:t>Не всички двуизмерни клавиатури имат съпоставяне 1 към 1 от клавиш към символ. Някои клавиатури са виртуални, с физически клавиши за преместване на курсора на екрана.</a:t>
            </a:r>
          </a:p>
          <a:p>
            <a:pPr marL="0" indent="0">
              <a:buFont typeface="Arial" panose="020B0604020202020204" pitchFamily="34" charset="0"/>
              <a:buNone/>
            </a:pPr>
            <a:r>
              <a:rPr lang="bg-BG" b="0" noProof="0" dirty="0" smtClean="0"/>
              <a:t>Клетъчните телефони в началото на 21-ви век използваха </a:t>
            </a:r>
            <a:r>
              <a:rPr lang="bg-BG" b="1" noProof="0" dirty="0" smtClean="0"/>
              <a:t>метод за многократно натискане</a:t>
            </a:r>
            <a:r>
              <a:rPr lang="bg-BG" b="0" noProof="0" dirty="0" smtClean="0"/>
              <a:t>, при който всеки клавиш на цифровата клавиатура с 12 клавиша, обикновено намиращ се в мобилни телефони преди смартфон, картографиран на три или четири цифри или букви. За да изберете буквата, която искате, трябва да натиснете клавиш няколко пъти, докато се покаже желаната буква. </a:t>
            </a:r>
          </a:p>
          <a:p>
            <a:pPr marL="0" indent="0">
              <a:buFont typeface="Arial" panose="020B0604020202020204" pitchFamily="34" charset="0"/>
              <a:buNone/>
            </a:pPr>
            <a:r>
              <a:rPr lang="bg-BG" b="0" noProof="0" dirty="0" smtClean="0"/>
              <a:t>Екранните виртуални клавиатури като тези, намиращи се в съвременните смартфони, въвеждат </a:t>
            </a:r>
            <a:r>
              <a:rPr lang="bg-BG" b="1" noProof="0" dirty="0" smtClean="0"/>
              <a:t>известна степен на двусмисленост </a:t>
            </a:r>
            <a:r>
              <a:rPr lang="bg-BG" b="0" noProof="0" dirty="0" smtClean="0"/>
              <a:t>в представата за дискретен набор от клавиши, тъй като въвеждането с докосване може да бъде двусмислено. Някои изследователи са използвали допълнителни данни от сензори, за да разграничат кой бутон се въвежда, като например кой пръст обикновено се използва за въвеждане на бутон. Други подходи са изследвали как потребителите </a:t>
            </a:r>
            <a:r>
              <a:rPr lang="bg-BG" b="0" noProof="0" dirty="0" err="1" smtClean="0"/>
              <a:t>концептуализират</a:t>
            </a:r>
            <a:r>
              <a:rPr lang="bg-BG" b="0" noProof="0" dirty="0" smtClean="0"/>
              <a:t> въвеждането с докосване, което позволява по-точно разпознаване</a:t>
            </a:r>
            <a:r>
              <a:rPr lang="bg-BG" b="0" baseline="0" noProof="0" dirty="0" smtClean="0"/>
              <a:t> </a:t>
            </a:r>
            <a:r>
              <a:rPr lang="bg-BG" b="0" noProof="0" dirty="0" smtClean="0"/>
              <a:t>на цел.</a:t>
            </a:r>
          </a:p>
          <a:p>
            <a:pPr marL="0" indent="0">
              <a:buFont typeface="Arial" panose="020B0604020202020204" pitchFamily="34" charset="0"/>
              <a:buNone/>
            </a:pPr>
            <a:r>
              <a:rPr lang="bg-BG" b="1" noProof="0" dirty="0" smtClean="0"/>
              <a:t>Основното предимство на техниките за дискретно въвеждане е, че те могат да постигнат сравнително бързи скорости и с ниски грешки, тъй като въвеждането е надеждно: когато някой натисне клавиш, вероятно е искал да го направи. Но това не винаги е вярно</a:t>
            </a:r>
            <a:r>
              <a:rPr lang="bg-BG" b="0" noProof="0" dirty="0" smtClean="0"/>
              <a:t>, особено за хора с двигателни увреждания, които намаляват стабилността на движението. Освен това има много хора, които не могат да работят удобно или изобщо с клавиатура, много контексти, в които просто няма физическо или виртуално пространство за клавиши, и много хора, които не искат да научат изцяло ново кодиране за въвеждане на текст.</a:t>
            </a:r>
          </a:p>
        </p:txBody>
      </p:sp>
      <p:sp>
        <p:nvSpPr>
          <p:cNvPr id="4" name="Slide Number Placeholder 3"/>
          <p:cNvSpPr>
            <a:spLocks noGrp="1"/>
          </p:cNvSpPr>
          <p:nvPr>
            <p:ph type="sldNum" sz="quarter" idx="10"/>
          </p:nvPr>
        </p:nvSpPr>
        <p:spPr/>
        <p:txBody>
          <a:bodyPr/>
          <a:lstStyle/>
          <a:p>
            <a:fld id="{8E66CE83-09A3-49EE-9FCD-14A3C64B0622}" type="slidenum">
              <a:rPr lang="bg-BG" smtClean="0"/>
              <a:t>27</a:t>
            </a:fld>
            <a:endParaRPr lang="bg-BG" dirty="0"/>
          </a:p>
        </p:txBody>
      </p:sp>
    </p:spTree>
    <p:extLst>
      <p:ext uri="{BB962C8B-B14F-4D97-AF65-F5344CB8AC3E}">
        <p14:creationId xmlns:p14="http://schemas.microsoft.com/office/powerpoint/2010/main" val="530039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1" noProof="0" dirty="0" smtClean="0"/>
              <a:t>Непрекъснатото въвеждане е алтернатива на дискретното въвеждане, което включва предоставяне на поток от данни като вход, който компютърът след това превежда в знаци или думи. Това помага да се избегнат някои от ограниченията по-горе, но често за сметка на скоростта или точността.</a:t>
            </a:r>
          </a:p>
          <a:p>
            <a:pPr marL="0" indent="0">
              <a:buFont typeface="Arial" panose="020B0604020202020204" pitchFamily="34" charset="0"/>
              <a:buNone/>
            </a:pPr>
            <a:r>
              <a:rPr lang="en-US" b="0" noProof="0" dirty="0" smtClean="0"/>
              <a:t>Palm Pilot, Edge Write</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28</a:t>
            </a:fld>
            <a:endParaRPr lang="bg-BG" dirty="0"/>
          </a:p>
        </p:txBody>
      </p:sp>
    </p:spTree>
    <p:extLst>
      <p:ext uri="{BB962C8B-B14F-4D97-AF65-F5344CB8AC3E}">
        <p14:creationId xmlns:p14="http://schemas.microsoft.com/office/powerpoint/2010/main" val="545119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Докато техниките с </a:t>
            </a:r>
            <a:r>
              <a:rPr lang="bg-BG" b="0" noProof="0" dirty="0" err="1" smtClean="0"/>
              <a:t>еднократнo</a:t>
            </a:r>
            <a:r>
              <a:rPr lang="bg-BG" b="0" noProof="0" dirty="0" smtClean="0"/>
              <a:t> натискане</a:t>
            </a:r>
            <a:r>
              <a:rPr lang="bg-BG" b="0" baseline="0" noProof="0" dirty="0" smtClean="0"/>
              <a:t> </a:t>
            </a:r>
            <a:r>
              <a:rPr lang="bg-BG" b="0" noProof="0" dirty="0" smtClean="0"/>
              <a:t>се фокусират върху въвеждането на един знак в даден момент, други са изследвали натиск, който съставя цели думи. Най-вече техниката SHARK позволява на потребителите да преминава през множество букви във виртуална клавиатурна подредба, изписвайки цели думи с един голям натиск.</a:t>
            </a:r>
          </a:p>
        </p:txBody>
      </p:sp>
      <p:sp>
        <p:nvSpPr>
          <p:cNvPr id="4" name="Slide Number Placeholder 3"/>
          <p:cNvSpPr>
            <a:spLocks noGrp="1"/>
          </p:cNvSpPr>
          <p:nvPr>
            <p:ph type="sldNum" sz="quarter" idx="10"/>
          </p:nvPr>
        </p:nvSpPr>
        <p:spPr/>
        <p:txBody>
          <a:bodyPr/>
          <a:lstStyle/>
          <a:p>
            <a:fld id="{8E66CE83-09A3-49EE-9FCD-14A3C64B0622}" type="slidenum">
              <a:rPr lang="bg-BG" smtClean="0"/>
              <a:t>29</a:t>
            </a:fld>
            <a:endParaRPr lang="bg-BG" dirty="0"/>
          </a:p>
        </p:txBody>
      </p:sp>
    </p:spTree>
    <p:extLst>
      <p:ext uri="{BB962C8B-B14F-4D97-AF65-F5344CB8AC3E}">
        <p14:creationId xmlns:p14="http://schemas.microsoft.com/office/powerpoint/2010/main" val="2417604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Ръкописът и разпознаването на говор също отдавна са цел в научните изследвания и индустрията. Въпреки че и двете продължават да се подобряват и по-специално разпознаването на реч става повсеместно, и двете продължават да бъдат измъчвани от грешки в разпознаването. Хората намират много условия, в които тези грешки са поносими (или дори забавни!), но те все още не са достигнали нива на точност, за да бъдат универсални, предпочитани методи за въвеждане на текст.</a:t>
            </a:r>
          </a:p>
        </p:txBody>
      </p:sp>
      <p:sp>
        <p:nvSpPr>
          <p:cNvPr id="4" name="Slide Number Placeholder 3"/>
          <p:cNvSpPr>
            <a:spLocks noGrp="1"/>
          </p:cNvSpPr>
          <p:nvPr>
            <p:ph type="sldNum" sz="quarter" idx="10"/>
          </p:nvPr>
        </p:nvSpPr>
        <p:spPr/>
        <p:txBody>
          <a:bodyPr/>
          <a:lstStyle/>
          <a:p>
            <a:fld id="{8E66CE83-09A3-49EE-9FCD-14A3C64B0622}" type="slidenum">
              <a:rPr lang="bg-BG" smtClean="0"/>
              <a:t>30</a:t>
            </a:fld>
            <a:endParaRPr lang="bg-BG" dirty="0"/>
          </a:p>
        </p:txBody>
      </p:sp>
    </p:spTree>
    <p:extLst>
      <p:ext uri="{BB962C8B-B14F-4D97-AF65-F5344CB8AC3E}">
        <p14:creationId xmlns:p14="http://schemas.microsoft.com/office/powerpoint/2010/main" val="308719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bg-BG" noProof="0" dirty="0" smtClean="0"/>
              <a:t>Формулата изчислява времето за достигане на целта (</a:t>
            </a:r>
            <a:r>
              <a:rPr lang="bg-BG" b="1" noProof="0" dirty="0" smtClean="0"/>
              <a:t>MT</a:t>
            </a:r>
            <a:r>
              <a:rPr lang="bg-BG" noProof="0" dirty="0" smtClean="0"/>
              <a:t> се отнася до „време на движение“). Това е просто количеството време, което ще отнеме на човек да премести показалеца си (например пръст, </a:t>
            </a:r>
            <a:r>
              <a:rPr lang="bg-BG" noProof="0" dirty="0" err="1" smtClean="0"/>
              <a:t>стилус</a:t>
            </a:r>
            <a:r>
              <a:rPr lang="bg-BG" noProof="0" dirty="0" smtClean="0"/>
              <a:t>), за да посочи точно цел. Изчисляването на това време е целта на закона на </a:t>
            </a:r>
            <a:r>
              <a:rPr lang="bg-BG" noProof="0" dirty="0" err="1" smtClean="0"/>
              <a:t>Фит</a:t>
            </a:r>
            <a:r>
              <a:rPr lang="bg-BG" noProof="0" dirty="0" smtClean="0"/>
              <a:t>, тъй като ни позволява да вземем някои съображения за проектиране и да направим прогноза за скоростта на насочване.</a:t>
            </a:r>
          </a:p>
          <a:p>
            <a:pPr marL="171450" indent="-171450">
              <a:buFont typeface="Arial" panose="020B0604020202020204" pitchFamily="34" charset="0"/>
              <a:buChar char="•"/>
            </a:pPr>
            <a:r>
              <a:rPr lang="bg-BG" b="1" noProof="0" dirty="0" smtClean="0"/>
              <a:t>А</a:t>
            </a:r>
            <a:r>
              <a:rPr lang="bg-BG" noProof="0" dirty="0" smtClean="0"/>
              <a:t> на фигурата е колко далеч трябва да се премести, за да достигне целта (напр. колко далеч трябва да се движи пръстът ви от мястото, където е, за да достигне целта на сензорния екран на телефона ви. Представете си, например, че премествате ръката си, за да сочи към икона на вашия смартфон; това е малко </a:t>
            </a:r>
            <a:r>
              <a:rPr lang="bg-BG" b="1" noProof="0" dirty="0" smtClean="0"/>
              <a:t>А</a:t>
            </a:r>
            <a:r>
              <a:rPr lang="bg-BG" noProof="0" dirty="0" smtClean="0"/>
              <a:t>. Сега си представете как премествате курсора на мишката върху дисплей с размер на стена от едната страна на другата. Това би било голямо </a:t>
            </a:r>
            <a:r>
              <a:rPr lang="bg-BG" b="1" noProof="0" dirty="0" smtClean="0"/>
              <a:t>А</a:t>
            </a:r>
            <a:r>
              <a:rPr lang="bg-BG" noProof="0" dirty="0" smtClean="0"/>
              <a:t>. Интуицията зад отчитането на разстоянието е, че колкото по-голямо е разстоянието човек трябва да се придвижи до точката, толкова повече време ще отнеме.</a:t>
            </a:r>
          </a:p>
          <a:p>
            <a:pPr marL="171450" indent="-171450">
              <a:buFont typeface="Arial" panose="020B0604020202020204" pitchFamily="34" charset="0"/>
              <a:buChar char="•"/>
            </a:pPr>
            <a:r>
              <a:rPr lang="bg-BG" b="1" noProof="0" dirty="0" smtClean="0"/>
              <a:t>W</a:t>
            </a:r>
            <a:r>
              <a:rPr lang="bg-BG" noProof="0" dirty="0" smtClean="0"/>
              <a:t> е размерът (или „широчината“) на целта. Например, това може да бъде физическата дължина на икона в потребителския интерфейс на вашия смартфон или дължината на стената в примера по-горе. Единиците на тези две мерки всъщност нямат значение, стига да са еднакви, тъй като формулата по-горе изчислява съотношението между двете, анулирайки единиците. Интуицията зад отчитането на размера на целта е, че колкото по-голяма е целта, толкова по-лесно е да се посочи (и колкото по-малка е целта, толкова по-трудна ще бъде).</a:t>
            </a:r>
          </a:p>
          <a:p>
            <a:pPr marL="171450" indent="-171450">
              <a:buFont typeface="Arial" panose="020B0604020202020204" pitchFamily="34" charset="0"/>
              <a:buChar char="•"/>
            </a:pPr>
            <a:r>
              <a:rPr lang="bg-BG" noProof="0" dirty="0" smtClean="0"/>
              <a:t>Коефициентът </a:t>
            </a:r>
            <a:r>
              <a:rPr lang="bg-BG" b="1" noProof="0" dirty="0" smtClean="0"/>
              <a:t>a</a:t>
            </a:r>
            <a:r>
              <a:rPr lang="bg-BG" noProof="0" dirty="0" smtClean="0"/>
              <a:t> е константа, специфична за потребителя и устройството. Това е някакво фиксирано постоянно минимално време за движение; например това може да е времето, необходимо за желанието ви да преместите ръката си, да доведе до това, че ръката ви действително започва да се движи, или всяко забавяне между преместването на компютърна мишка и движението, започващо от компютъра. Следователно времето за движение е най-малко </a:t>
            </a:r>
            <a:r>
              <a:rPr lang="bg-BG" b="1" noProof="0" dirty="0" smtClean="0"/>
              <a:t>а</a:t>
            </a:r>
            <a:r>
              <a:rPr lang="bg-BG" noProof="0" dirty="0" smtClean="0"/>
              <a:t>. Това варира в зависимост от човек и устройство, като се вземат предвид неща като рефлекси и латентност в устройствата.</a:t>
            </a:r>
          </a:p>
          <a:p>
            <a:pPr marL="171450" indent="-171450">
              <a:buFont typeface="Arial" panose="020B0604020202020204" pitchFamily="34" charset="0"/>
              <a:buChar char="•"/>
            </a:pPr>
            <a:r>
              <a:rPr lang="bg-BG" noProof="0" dirty="0" smtClean="0"/>
              <a:t>Коефициентът </a:t>
            </a:r>
            <a:r>
              <a:rPr lang="bg-BG" b="1" noProof="0" dirty="0" smtClean="0"/>
              <a:t>b</a:t>
            </a:r>
            <a:r>
              <a:rPr lang="bg-BG" noProof="0" dirty="0" smtClean="0"/>
              <a:t> е мярка за това колко ефективно се извършва движението. Представете си, например, компютърна мишка, която тежи 5 килограма; това може да е голямо </a:t>
            </a:r>
            <a:r>
              <a:rPr lang="bg-BG" b="1" noProof="0" dirty="0" smtClean="0"/>
              <a:t>b</a:t>
            </a:r>
            <a:r>
              <a:rPr lang="bg-BG" noProof="0" dirty="0" smtClean="0"/>
              <a:t>, което прави времето за движение по-бавно. По-малкото </a:t>
            </a:r>
            <a:r>
              <a:rPr lang="bg-BG" b="1" noProof="0" dirty="0" smtClean="0"/>
              <a:t>b</a:t>
            </a:r>
            <a:r>
              <a:rPr lang="bg-BG" noProof="0" dirty="0" smtClean="0"/>
              <a:t> може да е нещо като използване на поглед в очите във виртуална реалност, което изисква много малко енергия. Това също варира в зависимост от човек и устройство, отчитайки неща като силата на потребителя и изчислителната ефективност на цифрово посочващо устройство.</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4</a:t>
            </a:fld>
            <a:endParaRPr lang="bg-BG" dirty="0"/>
          </a:p>
        </p:txBody>
      </p:sp>
    </p:spTree>
    <p:extLst>
      <p:ext uri="{BB962C8B-B14F-4D97-AF65-F5344CB8AC3E}">
        <p14:creationId xmlns:p14="http://schemas.microsoft.com/office/powerpoint/2010/main" val="626856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1" noProof="0" dirty="0" smtClean="0"/>
              <a:t>Третият основен подход към въвеждането на текст е предсказуемото въвеждане, при което системата просто отгатва какво потребителят иска да напише въз основа на някаква първоначална информация. Тази техника се използва както при дискретно, така и при непрекъснато въвеждане и е относително повсеместна.</a:t>
            </a:r>
            <a:r>
              <a:rPr lang="bg-BG" b="0" noProof="0" dirty="0" smtClean="0"/>
              <a:t> Например, преди смартфоните и техните виртуални клавиатури, повечето мобилни телефони предлагаха схема, наречена T9, която ще използва речник и честоти на думите, за да предвиди най-вероятната дума, която се опитвате да въведете.</a:t>
            </a:r>
          </a:p>
        </p:txBody>
      </p:sp>
      <p:sp>
        <p:nvSpPr>
          <p:cNvPr id="4" name="Slide Number Placeholder 3"/>
          <p:cNvSpPr>
            <a:spLocks noGrp="1"/>
          </p:cNvSpPr>
          <p:nvPr>
            <p:ph type="sldNum" sz="quarter" idx="10"/>
          </p:nvPr>
        </p:nvSpPr>
        <p:spPr/>
        <p:txBody>
          <a:bodyPr/>
          <a:lstStyle/>
          <a:p>
            <a:fld id="{8E66CE83-09A3-49EE-9FCD-14A3C64B0622}" type="slidenum">
              <a:rPr lang="bg-BG" smtClean="0"/>
              <a:t>31</a:t>
            </a:fld>
            <a:endParaRPr lang="bg-BG" dirty="0"/>
          </a:p>
        </p:txBody>
      </p:sp>
    </p:spTree>
    <p:extLst>
      <p:ext uri="{BB962C8B-B14F-4D97-AF65-F5344CB8AC3E}">
        <p14:creationId xmlns:p14="http://schemas.microsoft.com/office/powerpoint/2010/main" val="285725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1" noProof="0" dirty="0" smtClean="0"/>
              <a:t>Тези техники използват закона на </a:t>
            </a:r>
            <a:r>
              <a:rPr lang="bg-BG" b="1" noProof="0" dirty="0" err="1" smtClean="0"/>
              <a:t>Зиф</a:t>
            </a:r>
            <a:r>
              <a:rPr lang="bg-BG" b="1" noProof="0" dirty="0" smtClean="0"/>
              <a:t> (НЕ </a:t>
            </a:r>
            <a:r>
              <a:rPr lang="bg-BG" b="1" noProof="0" dirty="0" err="1" smtClean="0"/>
              <a:t>Ципф</a:t>
            </a:r>
            <a:r>
              <a:rPr lang="bg-BG" b="1" noProof="0" dirty="0" smtClean="0"/>
              <a:t> от немски), който е</a:t>
            </a:r>
            <a:r>
              <a:rPr lang="bg-BG" b="1" baseline="0" noProof="0" dirty="0" smtClean="0"/>
              <a:t> </a:t>
            </a:r>
            <a:r>
              <a:rPr lang="bg-BG" b="1" noProof="0" dirty="0" smtClean="0"/>
              <a:t>емпирично наблюдение, че най-често срещаните думи в човешкия език са експоненциално по-чести от по-рядко срещаните думи. </a:t>
            </a:r>
            <a:r>
              <a:rPr lang="bg-BG" b="0" noProof="0" dirty="0" smtClean="0"/>
              <a:t>Най-често срещаната дума на английски („</a:t>
            </a:r>
            <a:r>
              <a:rPr lang="bg-BG" b="0" noProof="0" dirty="0" err="1" smtClean="0"/>
              <a:t>the</a:t>
            </a:r>
            <a:r>
              <a:rPr lang="bg-BG" b="0" noProof="0" dirty="0" smtClean="0"/>
              <a:t>“) представлява около 7% от всички думи в един документ, а втората най-често срещана дума („</a:t>
            </a:r>
            <a:r>
              <a:rPr lang="bg-BG" b="0" noProof="0" dirty="0" err="1" smtClean="0"/>
              <a:t>of</a:t>
            </a:r>
            <a:r>
              <a:rPr lang="bg-BG" b="0" noProof="0" dirty="0" smtClean="0"/>
              <a:t>“) е около 3,5% от думите. Повечето думи се срещат рядко, образувайки дълга опашка от ниски честоти.</a:t>
            </a:r>
          </a:p>
          <a:p>
            <a:pPr marL="0" indent="0">
              <a:buFont typeface="Arial" panose="020B0604020202020204" pitchFamily="34" charset="0"/>
              <a:buNone/>
            </a:pPr>
            <a:r>
              <a:rPr lang="bg-BG" b="0" noProof="0" dirty="0" smtClean="0"/>
              <a:t>Този закон е ценен, защото позволява на техники като T9 да правят прогнози за вероятността на думата. Изследователите са го използвали, например, за да увеличат уместността на прогнозите за автоматично довършване и дори да препоръчват цели фрази, а не само думи. Тези техники се използват широко при разпознаването на говор и ръкопис за повишаване на точността и сега са повсеместни в клавиатурите на смартфони.</a:t>
            </a:r>
          </a:p>
        </p:txBody>
      </p:sp>
      <p:sp>
        <p:nvSpPr>
          <p:cNvPr id="4" name="Slide Number Placeholder 3"/>
          <p:cNvSpPr>
            <a:spLocks noGrp="1"/>
          </p:cNvSpPr>
          <p:nvPr>
            <p:ph type="sldNum" sz="quarter" idx="10"/>
          </p:nvPr>
        </p:nvSpPr>
        <p:spPr/>
        <p:txBody>
          <a:bodyPr/>
          <a:lstStyle/>
          <a:p>
            <a:fld id="{8E66CE83-09A3-49EE-9FCD-14A3C64B0622}" type="slidenum">
              <a:rPr lang="bg-BG" smtClean="0"/>
              <a:t>32</a:t>
            </a:fld>
            <a:endParaRPr lang="bg-BG" dirty="0"/>
          </a:p>
        </p:txBody>
      </p:sp>
    </p:spTree>
    <p:extLst>
      <p:ext uri="{BB962C8B-B14F-4D97-AF65-F5344CB8AC3E}">
        <p14:creationId xmlns:p14="http://schemas.microsoft.com/office/powerpoint/2010/main" val="1211734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0" noProof="0" dirty="0" smtClean="0"/>
              <a:t>Тъй като светът продължава да остарява и компютрите навлизат във всеки контекст на нашия живот, въвеждането на текст ще трябва да се адаптира към тези променящи се контексти и способности. Например, ще трябва да проектираме нови начини за ефективно въвеждане на текст в разширена и виртуална реалност, което може да изисква по-сложни начини за коригиране на грешки от разпознаването на реч. Следователно, докато въвеждането на текст може да изглежда като добре проучена област от потребителски интерфейси, всеки нов интерфейс, който изобретяваме, изисква нови форми на въвеждане на текст.</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33</a:t>
            </a:fld>
            <a:endParaRPr lang="bg-BG" dirty="0"/>
          </a:p>
        </p:txBody>
      </p:sp>
    </p:spTree>
    <p:extLst>
      <p:ext uri="{BB962C8B-B14F-4D97-AF65-F5344CB8AC3E}">
        <p14:creationId xmlns:p14="http://schemas.microsoft.com/office/powerpoint/2010/main" val="1192141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Досега обсъдихме две форми на въвеждане в компютрите: </a:t>
            </a:r>
            <a:r>
              <a:rPr lang="bg-BG" b="1" noProof="0" dirty="0" smtClean="0"/>
              <a:t>посочване и въвеждане на текст.</a:t>
            </a:r>
            <a:r>
              <a:rPr lang="bg-BG" b="0" noProof="0" dirty="0" smtClean="0"/>
              <a:t> И двете са предимно достатъчни за работа с повечето форми на компютри. Но, както обсъдихме в нашата глава за историята, интерфейсите винаги са били за увеличаване на човешките способности и познания и затова изследователите са тласнали далеч отвъд посочването и текста, за да изследват много нови форми на въвеждане. В тази глава се фокусираме върху използването на ръцете за взаимодействие с компютри, включително сензорни екрани, химикалки, жестове и проследяване на ръцете.</a:t>
            </a:r>
          </a:p>
          <a:p>
            <a:pPr marL="0" indent="0">
              <a:buFont typeface="Arial" panose="020B0604020202020204" pitchFamily="34" charset="0"/>
              <a:buNone/>
            </a:pPr>
            <a:r>
              <a:rPr lang="bg-BG" b="0" noProof="0" dirty="0" smtClean="0"/>
              <a:t>Една от централните мотиви за изследване на ръчно базирано въвеждане идва от новите визии за интерактивните изчисления. Например, през 1991 г. Марк </a:t>
            </a:r>
            <a:r>
              <a:rPr lang="bg-BG" b="0" noProof="0" dirty="0" err="1" smtClean="0"/>
              <a:t>Уайзър</a:t>
            </a:r>
            <a:r>
              <a:rPr lang="bg-BG" b="0" noProof="0" dirty="0" smtClean="0"/>
              <a:t>, който по това време беше ръководител на същия Xerox PARC, който доведе до първия GUI, пише в </a:t>
            </a:r>
            <a:r>
              <a:rPr lang="bg-BG" b="0" noProof="0" dirty="0" err="1" smtClean="0"/>
              <a:t>Scientific</a:t>
            </a:r>
            <a:r>
              <a:rPr lang="bg-BG" b="0" noProof="0" dirty="0" smtClean="0"/>
              <a:t> American за визия за вездесъщи изчисления. В тази визия компютрите ще изчезнат, ще станат невидими и ще се превърнат в безпроблемна част от ежедневните задачи.</a:t>
            </a:r>
          </a:p>
          <a:p>
            <a:pPr marL="0" indent="0">
              <a:buFont typeface="Arial" panose="020B0604020202020204" pitchFamily="34" charset="0"/>
              <a:buNone/>
            </a:pPr>
            <a:r>
              <a:rPr lang="bg-BG" b="0" noProof="0" dirty="0" smtClean="0"/>
              <a:t>В рамките на тази визия входът трябва да се движи отвъд екрана, поддържайки широк спектър от въплътени форми на изчисление. Ще започнем, като се съсредоточим върху техниките за въвеждане, които разчитат на ръцете, точно както посочването и въвеждането на текст до голяма степен имат: физическо докосване на повърхност, използване на предмет с форма на писалка за докосване на повърхност и преместване на ръката или китката за предаване на жест . През цялото време ще обсъдим как всяка от тези форми на взаимодействие налага уникални пропасти на изпълнение и оценка.</a:t>
            </a:r>
          </a:p>
        </p:txBody>
      </p:sp>
      <p:sp>
        <p:nvSpPr>
          <p:cNvPr id="4" name="Slide Number Placeholder 3"/>
          <p:cNvSpPr>
            <a:spLocks noGrp="1"/>
          </p:cNvSpPr>
          <p:nvPr>
            <p:ph type="sldNum" sz="quarter" idx="10"/>
          </p:nvPr>
        </p:nvSpPr>
        <p:spPr/>
        <p:txBody>
          <a:bodyPr/>
          <a:lstStyle/>
          <a:p>
            <a:fld id="{8E66CE83-09A3-49EE-9FCD-14A3C64B0622}" type="slidenum">
              <a:rPr lang="bg-BG" smtClean="0"/>
              <a:t>34</a:t>
            </a:fld>
            <a:endParaRPr lang="bg-BG" dirty="0"/>
          </a:p>
        </p:txBody>
      </p:sp>
    </p:spTree>
    <p:extLst>
      <p:ext uri="{BB962C8B-B14F-4D97-AF65-F5344CB8AC3E}">
        <p14:creationId xmlns:p14="http://schemas.microsoft.com/office/powerpoint/2010/main" val="1936128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Те работеха подобно на съвременните сензорни екрани, само с по-малко вярност. Най-ранните екрани се състоят от изолационен панел с </a:t>
            </a:r>
            <a:r>
              <a:rPr lang="bg-BG" b="0" noProof="0" dirty="0" err="1" smtClean="0"/>
              <a:t>резистивно</a:t>
            </a:r>
            <a:r>
              <a:rPr lang="bg-BG" b="0" noProof="0" dirty="0" smtClean="0"/>
              <a:t> покритие. Когато </a:t>
            </a:r>
            <a:r>
              <a:rPr lang="bg-BG" b="0" noProof="0" dirty="0" err="1" smtClean="0"/>
              <a:t>проводима</a:t>
            </a:r>
            <a:r>
              <a:rPr lang="bg-BG" b="0" noProof="0" dirty="0" smtClean="0"/>
              <a:t> повърхност, като например пръст, осъществи контакт, тя затвори верига, превключвайки двоичен вход от изключено на включено. Не отчита позиция, натиск или други характеристики на докосване, само че повърхността се докосва.</a:t>
            </a:r>
          </a:p>
        </p:txBody>
      </p:sp>
      <p:sp>
        <p:nvSpPr>
          <p:cNvPr id="4" name="Slide Number Placeholder 3"/>
          <p:cNvSpPr>
            <a:spLocks noGrp="1"/>
          </p:cNvSpPr>
          <p:nvPr>
            <p:ph type="sldNum" sz="quarter" idx="10"/>
          </p:nvPr>
        </p:nvSpPr>
        <p:spPr/>
        <p:txBody>
          <a:bodyPr/>
          <a:lstStyle/>
          <a:p>
            <a:fld id="{8E66CE83-09A3-49EE-9FCD-14A3C64B0622}" type="slidenum">
              <a:rPr lang="bg-BG" smtClean="0"/>
              <a:t>35</a:t>
            </a:fld>
            <a:endParaRPr lang="bg-BG" dirty="0"/>
          </a:p>
        </p:txBody>
      </p:sp>
    </p:spTree>
    <p:extLst>
      <p:ext uri="{BB962C8B-B14F-4D97-AF65-F5344CB8AC3E}">
        <p14:creationId xmlns:p14="http://schemas.microsoft.com/office/powerpoint/2010/main" val="138556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Следват </a:t>
            </a:r>
            <a:r>
              <a:rPr lang="bg-BG" b="0" noProof="0" dirty="0" err="1" smtClean="0"/>
              <a:t>резистивните</a:t>
            </a:r>
            <a:r>
              <a:rPr lang="bg-BG" b="0" noProof="0" dirty="0" smtClean="0"/>
              <a:t> сензорни екрани и вместо да използва капацитет за затваряне на верига, той разчита на налягане за измерване на потока на напрежение между проводниците X и Y проводниците, позволявайки да се прочете позицията.</a:t>
            </a:r>
          </a:p>
          <a:p>
            <a:pPr marL="0" indent="0">
              <a:buFont typeface="Arial" panose="020B0604020202020204" pitchFamily="34" charset="0"/>
              <a:buNone/>
            </a:pPr>
            <a:r>
              <a:rPr lang="bg-BG" b="0" noProof="0" dirty="0" smtClean="0"/>
              <a:t>Единият слой има </a:t>
            </a:r>
            <a:r>
              <a:rPr lang="bg-BG" b="0" noProof="0" dirty="0" err="1" smtClean="0"/>
              <a:t>проводими</a:t>
            </a:r>
            <a:r>
              <a:rPr lang="bg-BG" b="0" noProof="0" dirty="0" smtClean="0"/>
              <a:t> връзки отстрани, а другият - отгоре и отдолу. Към единия слой се прилага напрежение и се усеща от другия. Когато обект, като върха на пръста или накрайника на </a:t>
            </a:r>
            <a:r>
              <a:rPr lang="bg-BG" b="0" noProof="0" dirty="0" err="1" smtClean="0"/>
              <a:t>стилуса</a:t>
            </a:r>
            <a:r>
              <a:rPr lang="bg-BG" b="0" noProof="0" dirty="0" smtClean="0"/>
              <a:t>, натисне външната повърхност, двата слоя се докосват, за да се свържат в тази точка: след това панелът се държи като двойка делители на напрежение, една ос по една. Чрез бързо превключване между всеки слой може да се прочете позицията на натиска върху екрана.</a:t>
            </a:r>
          </a:p>
        </p:txBody>
      </p:sp>
      <p:sp>
        <p:nvSpPr>
          <p:cNvPr id="4" name="Slide Number Placeholder 3"/>
          <p:cNvSpPr>
            <a:spLocks noGrp="1"/>
          </p:cNvSpPr>
          <p:nvPr>
            <p:ph type="sldNum" sz="quarter" idx="10"/>
          </p:nvPr>
        </p:nvSpPr>
        <p:spPr/>
        <p:txBody>
          <a:bodyPr/>
          <a:lstStyle/>
          <a:p>
            <a:fld id="{8E66CE83-09A3-49EE-9FCD-14A3C64B0622}" type="slidenum">
              <a:rPr lang="bg-BG" smtClean="0"/>
              <a:t>36</a:t>
            </a:fld>
            <a:endParaRPr lang="bg-BG" dirty="0"/>
          </a:p>
        </p:txBody>
      </p:sp>
    </p:spTree>
    <p:extLst>
      <p:ext uri="{BB962C8B-B14F-4D97-AF65-F5344CB8AC3E}">
        <p14:creationId xmlns:p14="http://schemas.microsoft.com/office/powerpoint/2010/main" val="1462778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err="1" smtClean="0"/>
              <a:t>Капацитивен</a:t>
            </a:r>
            <a:r>
              <a:rPr lang="bg-BG" b="0" noProof="0" dirty="0" smtClean="0"/>
              <a:t> сензорен панел се състои от изолатор като стъкло, покрит с прозрачен проводник като индий калаен оксид (ITO). Тъй като човешкото тяло също е електрически проводник, докосването на повърхността на екрана води до изкривяване на електростатичното поле на екрана, измеримо като промяна в капацитета. Могат да се използват различни технологии за определяне на местоположението на докосването. След това местоположението се изпраща на контролера за обработка.</a:t>
            </a:r>
          </a:p>
          <a:p>
            <a:pPr marL="0" indent="0">
              <a:buFont typeface="Arial" panose="020B0604020202020204" pitchFamily="34" charset="0"/>
              <a:buNone/>
            </a:pPr>
            <a:r>
              <a:rPr lang="bg-BG" b="0" noProof="0" dirty="0" smtClean="0"/>
              <a:t>За разлика от </a:t>
            </a:r>
            <a:r>
              <a:rPr lang="bg-BG" b="0" noProof="0" dirty="0" err="1" smtClean="0"/>
              <a:t>резистивния</a:t>
            </a:r>
            <a:r>
              <a:rPr lang="bg-BG" b="0" noProof="0" dirty="0" smtClean="0"/>
              <a:t> сензорен екран, </a:t>
            </a:r>
            <a:r>
              <a:rPr lang="bg-BG" b="0" noProof="0" dirty="0" err="1" smtClean="0"/>
              <a:t>капацитивен</a:t>
            </a:r>
            <a:r>
              <a:rPr lang="bg-BG" b="0" noProof="0" dirty="0" smtClean="0"/>
              <a:t> сензорен екран не може да се използва през повечето видове електроизолационни материали, като например ръкавици. Този недостатък засяга особено използваемостта в потребителската електроника, като сензорни таблети и </a:t>
            </a:r>
            <a:r>
              <a:rPr lang="bg-BG" b="0" noProof="0" dirty="0" err="1" smtClean="0"/>
              <a:t>капацитивни</a:t>
            </a:r>
            <a:r>
              <a:rPr lang="bg-BG" b="0" noProof="0" dirty="0" smtClean="0"/>
              <a:t> смартфони при студено време. Може да се преодолее със специален </a:t>
            </a:r>
            <a:r>
              <a:rPr lang="bg-BG" b="0" noProof="0" dirty="0" err="1" smtClean="0"/>
              <a:t>капацитивен</a:t>
            </a:r>
            <a:r>
              <a:rPr lang="bg-BG" b="0" noProof="0" dirty="0" smtClean="0"/>
              <a:t> </a:t>
            </a:r>
            <a:r>
              <a:rPr lang="bg-BG" b="0" noProof="0" dirty="0" err="1" smtClean="0"/>
              <a:t>стилус</a:t>
            </a:r>
            <a:r>
              <a:rPr lang="bg-BG" b="0" noProof="0" dirty="0" smtClean="0"/>
              <a:t> или ръкавица със специално приложение с бродирана лепенка от </a:t>
            </a:r>
            <a:r>
              <a:rPr lang="bg-BG" b="0" noProof="0" dirty="0" err="1" smtClean="0"/>
              <a:t>проводима</a:t>
            </a:r>
            <a:r>
              <a:rPr lang="bg-BG" b="0" noProof="0" dirty="0" smtClean="0"/>
              <a:t> нишка, минаваща през нея и контактуваща с върха на пръста на потребителя.</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37</a:t>
            </a:fld>
            <a:endParaRPr lang="bg-BG" dirty="0"/>
          </a:p>
        </p:txBody>
      </p:sp>
    </p:spTree>
    <p:extLst>
      <p:ext uri="{BB962C8B-B14F-4D97-AF65-F5344CB8AC3E}">
        <p14:creationId xmlns:p14="http://schemas.microsoft.com/office/powerpoint/2010/main" val="3101616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През 80-те години на миналия век изследователят на HCI (</a:t>
            </a:r>
            <a:r>
              <a:rPr lang="en-US" b="0" noProof="0" dirty="0" smtClean="0"/>
              <a:t>Human-Compute</a:t>
            </a:r>
            <a:r>
              <a:rPr lang="en-US" b="0" baseline="0" noProof="0" dirty="0" smtClean="0"/>
              <a:t>r Interaction</a:t>
            </a:r>
            <a:r>
              <a:rPr lang="bg-BG" b="0" baseline="0" noProof="0" dirty="0" smtClean="0"/>
              <a:t>)</a:t>
            </a:r>
            <a:r>
              <a:rPr lang="bg-BG" b="0" noProof="0" dirty="0" smtClean="0"/>
              <a:t> Бил Бъкстон изобретява първия </a:t>
            </a:r>
            <a:r>
              <a:rPr lang="bg-BG" b="0" noProof="0" dirty="0" err="1" smtClean="0"/>
              <a:t>мултитъч</a:t>
            </a:r>
            <a:r>
              <a:rPr lang="bg-BG" b="0" noProof="0" dirty="0" smtClean="0"/>
              <a:t> екран в университета в Торонто, поставяйки камера зад матиран стъклен панел и използвайки машинно зрение за откриване на различни черни петна от преграждане с пръста. Това доведе до няколко други напредъка в сензорните технологии, които не изискваха камера, а през 90-те години на миналия век бяха пуснати </a:t>
            </a:r>
            <a:r>
              <a:rPr lang="bg-BG" b="0" noProof="0" dirty="0" err="1" smtClean="0"/>
              <a:t>мултитъчскрийн</a:t>
            </a:r>
            <a:r>
              <a:rPr lang="bg-BG" b="0" noProof="0" dirty="0" smtClean="0"/>
              <a:t> на потребителски устройства, включително ръчни устройства като Apple </a:t>
            </a:r>
            <a:r>
              <a:rPr lang="en-US" b="0" noProof="0" dirty="0" smtClean="0"/>
              <a:t>Newton</a:t>
            </a:r>
            <a:r>
              <a:rPr lang="bg-BG" b="0" noProof="0" dirty="0" smtClean="0"/>
              <a:t> и </a:t>
            </a:r>
            <a:r>
              <a:rPr lang="en-US" b="0" noProof="0" dirty="0" smtClean="0"/>
              <a:t>Palm</a:t>
            </a:r>
            <a:r>
              <a:rPr lang="bg-BG" b="0" noProof="0" dirty="0" smtClean="0"/>
              <a:t> </a:t>
            </a:r>
            <a:r>
              <a:rPr lang="en-US" b="0" noProof="0" dirty="0" smtClean="0"/>
              <a:t>Pilot</a:t>
            </a:r>
            <a:r>
              <a:rPr lang="bg-BG" b="0" noProof="0" dirty="0" smtClean="0"/>
              <a:t>. 2000-те донесоха още повече иновации в сензорната технология, като в крайна сметка направиха </a:t>
            </a:r>
            <a:r>
              <a:rPr lang="bg-BG" b="0" noProof="0" dirty="0" err="1" smtClean="0"/>
              <a:t>мултитъчскрийн</a:t>
            </a:r>
            <a:r>
              <a:rPr lang="bg-BG" b="0" noProof="0" dirty="0" smtClean="0"/>
              <a:t> достатъчно малки, за да бъдат вградени в смартфоните, които използваме днес.</a:t>
            </a:r>
          </a:p>
        </p:txBody>
      </p:sp>
      <p:sp>
        <p:nvSpPr>
          <p:cNvPr id="4" name="Slide Number Placeholder 3"/>
          <p:cNvSpPr>
            <a:spLocks noGrp="1"/>
          </p:cNvSpPr>
          <p:nvPr>
            <p:ph type="sldNum" sz="quarter" idx="10"/>
          </p:nvPr>
        </p:nvSpPr>
        <p:spPr/>
        <p:txBody>
          <a:bodyPr/>
          <a:lstStyle/>
          <a:p>
            <a:fld id="{8E66CE83-09A3-49EE-9FCD-14A3C64B0622}" type="slidenum">
              <a:rPr lang="bg-BG" smtClean="0"/>
              <a:t>38</a:t>
            </a:fld>
            <a:endParaRPr lang="bg-BG" dirty="0"/>
          </a:p>
        </p:txBody>
      </p:sp>
    </p:spTree>
    <p:extLst>
      <p:ext uri="{BB962C8B-B14F-4D97-AF65-F5344CB8AC3E}">
        <p14:creationId xmlns:p14="http://schemas.microsoft.com/office/powerpoint/2010/main" val="2059306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При първа употреба, например, е трудно да се разбере дали повърхността може да се докосне. Човек често ще види деца, които са свикнали всичко да е сензорен екран, опитвайки се да докоснат не сензорни екрани, объркани, че екранът не предоставя никаква обратна връзка. Тогава, разбира се, сензорните екрани често работят чрез сложни жестове с множество пръсти. Те трябва по някакъв начин да бъдат научени на потребителите и успешно научени, преди някой да може успешно да управлява сензорен интерфейс. Това обучение изисква внимателна обратна връзка, за да се справите с пропастта на оценка, особено ако даден жест не е изпълнен точно. Повечето операционни системи разчитат на факта, че хората ще се научат как да работят със сензорни екрани от други хора, като например чрез урок в магазин.</a:t>
            </a:r>
          </a:p>
        </p:txBody>
      </p:sp>
      <p:sp>
        <p:nvSpPr>
          <p:cNvPr id="4" name="Slide Number Placeholder 3"/>
          <p:cNvSpPr>
            <a:spLocks noGrp="1"/>
          </p:cNvSpPr>
          <p:nvPr>
            <p:ph type="sldNum" sz="quarter" idx="10"/>
          </p:nvPr>
        </p:nvSpPr>
        <p:spPr/>
        <p:txBody>
          <a:bodyPr/>
          <a:lstStyle/>
          <a:p>
            <a:fld id="{8E66CE83-09A3-49EE-9FCD-14A3C64B0622}" type="slidenum">
              <a:rPr lang="bg-BG" smtClean="0"/>
              <a:t>39</a:t>
            </a:fld>
            <a:endParaRPr lang="bg-BG" dirty="0"/>
          </a:p>
        </p:txBody>
      </p:sp>
    </p:spTree>
    <p:extLst>
      <p:ext uri="{BB962C8B-B14F-4D97-AF65-F5344CB8AC3E}">
        <p14:creationId xmlns:p14="http://schemas.microsoft.com/office/powerpoint/2010/main" val="3356212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0" noProof="0" dirty="0" smtClean="0"/>
              <a:t>Въпреки че сензорните екрани може да изглеждат повсеместни и добре разбрани, изследванията на HCI разширяват своите граници още повече. Част от тази работа е изобретила нови видове сензори за докосване. Например, изследователите са работили върху материали, които позволяват на допирните повърхности да се нарязват в произволни форми и размери, различни от правоъгълници. Някои са работили върху сензорни повърхности, направени от фолио и магнити, които могат да усетят огъване и натиск, или тънки, разтегливи, прозрачни повърхности, които могат да открият сила, прищипване и плъзгане. Други са направили 3-измерни сферични сензорни повърхности и са изследвали, използвайки всяка повърхност като сензорен екран, използвайки камери и проектори с дълбочина.</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40</a:t>
            </a:fld>
            <a:endParaRPr lang="bg-BG" dirty="0"/>
          </a:p>
        </p:txBody>
      </p:sp>
    </p:spTree>
    <p:extLst>
      <p:ext uri="{BB962C8B-B14F-4D97-AF65-F5344CB8AC3E}">
        <p14:creationId xmlns:p14="http://schemas.microsoft.com/office/powerpoint/2010/main" val="308594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noProof="0" dirty="0" smtClean="0"/>
              <a:t>В закона на Фит липсва една критична подробност: грешки. Може да имате опит, например, да преместите курсора на мишката върху цел и да я пропуснете, или да се опитате да докоснете икона на сензорен екран и да я пропуснете. Тези типове „грешки“ при посочване са също толкова важни, колкото и времето за движение, защото ако направим грешка, може да се наложи да правим движението отново. Wobbrock et al. разгледа тази празнина и установи, че самият закон на Фитс всъщност силно предполага компромис с точността на скоростта: колкото по-бързо се движи по време на насочване, толкова по-малка е вероятността той да достигне успешно целта. Те обаче също така показаха експериментално, че конкретните проценти на грешки са по-чувствителни към някои фактори от други: a и b силно влияят на процента на грешки и в по-малка степен размерът на целта W има по-голямо значение от целевото разстояние A. Концептуално това предполага, че вероятността от грешки има много повече общо с базовите двигателни способности на човека и дизайна на устройството, отколкото с трудността на конкретна задача за насочване.</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5</a:t>
            </a:fld>
            <a:endParaRPr lang="bg-BG" dirty="0"/>
          </a:p>
        </p:txBody>
      </p:sp>
    </p:spTree>
    <p:extLst>
      <p:ext uri="{BB962C8B-B14F-4D97-AF65-F5344CB8AC3E}">
        <p14:creationId xmlns:p14="http://schemas.microsoft.com/office/powerpoint/2010/main" val="2952088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Други изследователи са проучили начини за по-прецизно усещане за това как се докосва сензорен екран. Някои са добавили високоговорители, за да открият как нещо е било хванато или докоснато, или са използвали вариации в резонанса на анатомията на пръстите на хората, за да разпознаят различни пръсти и части от различни пръсти, или са използвали резонанса на повърхностите за откриване и класифициране на различни видове повърхностно надраскване, включително през плат. Камерите за дълбочина могат да се използват и за откриване на стойката и </a:t>
            </a:r>
            <a:r>
              <a:rPr lang="bg-BG" b="0" noProof="0" dirty="0" err="1" smtClean="0"/>
              <a:t>ръчността</a:t>
            </a:r>
            <a:r>
              <a:rPr lang="bg-BG" b="0" noProof="0" dirty="0" smtClean="0"/>
              <a:t> (тенденцията да се използва или дясната, или лявата ръка по-естествено от другата) на докосването. Всички те представляват нови канали за въвеждане, които надхвърлят позицията, позволявайки нови, по-богати, по-мощни интерфейси.</a:t>
            </a:r>
          </a:p>
          <a:p>
            <a:pPr marL="0" indent="0">
              <a:buFont typeface="Arial" panose="020B0604020202020204" pitchFamily="34" charset="0"/>
              <a:buNone/>
            </a:pPr>
            <a:r>
              <a:rPr lang="bg-BG" b="0" noProof="0" dirty="0" smtClean="0"/>
              <a:t>Търговските сензорни екрани все още се фокусират върху интерфейса за един потребител, като позволяват само на един човек да докосва екрана. Изследванията обаче са проучили много начини за разграничаване между множество хора с помощта на един сензорен екран. Един от подходите е потребителите да седят на повърхност, която определя тяхната идентичност, като разграничава въвеждането с докосване. Друг подход използва </a:t>
            </a:r>
            <a:r>
              <a:rPr lang="bg-BG" b="0" noProof="0" dirty="0" err="1" smtClean="0"/>
              <a:t>носими</a:t>
            </a:r>
            <a:r>
              <a:rPr lang="bg-BG" b="0" noProof="0" dirty="0" smtClean="0"/>
              <a:t> устройства, за да разграничи потребителите. По-малко натрапчивите техники са използвали успешно вариации в потребителската костна плътност, мускулна маса и обувки или откриване на пръстови отпечатъци, вградени в дисплей.</a:t>
            </a:r>
          </a:p>
          <a:p>
            <a:pPr marL="0" indent="0">
              <a:buFont typeface="Arial" panose="020B0604020202020204" pitchFamily="34" charset="0"/>
              <a:buNone/>
            </a:pPr>
            <a:r>
              <a:rPr lang="bg-BG" b="0" noProof="0" dirty="0" smtClean="0"/>
              <a:t>Въпреки че тези изобретения са изследвали богато много възможни нови форми на взаимодействие, досега има много малък апетит за иновации на сензорния екран в индустрията. Чувствителните към сила взаимодействия на сензорния екран на Apple (наречени „3D докосване“) са един пример за иновация, която излезе на пазара, но има някои индикатори, че Apple ще го изостави след само няколко кратки години, в които потребителите не могат да го открият ( класически залив на изпълнение).</a:t>
            </a:r>
          </a:p>
        </p:txBody>
      </p:sp>
      <p:sp>
        <p:nvSpPr>
          <p:cNvPr id="4" name="Slide Number Placeholder 3"/>
          <p:cNvSpPr>
            <a:spLocks noGrp="1"/>
          </p:cNvSpPr>
          <p:nvPr>
            <p:ph type="sldNum" sz="quarter" idx="10"/>
          </p:nvPr>
        </p:nvSpPr>
        <p:spPr/>
        <p:txBody>
          <a:bodyPr/>
          <a:lstStyle/>
          <a:p>
            <a:fld id="{8E66CE83-09A3-49EE-9FCD-14A3C64B0622}" type="slidenum">
              <a:rPr lang="bg-BG" smtClean="0"/>
              <a:t>41</a:t>
            </a:fld>
            <a:endParaRPr lang="bg-BG" dirty="0"/>
          </a:p>
        </p:txBody>
      </p:sp>
    </p:spTree>
    <p:extLst>
      <p:ext uri="{BB962C8B-B14F-4D97-AF65-F5344CB8AC3E}">
        <p14:creationId xmlns:p14="http://schemas.microsoft.com/office/powerpoint/2010/main" val="4159284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В допълнение към пръстите, много изследователи са изследвали уникалните предимства на взаимодействията, базирани на писалка, за да поддържат ръкопис, скициране, диаграми или други взаимодействия, базирани на докосване. Те използват умението за хващане на химикалка или молив, с което мнозина са запознати от ръчното писане. Писалките са подобни на използването на мишка като посочващо устройство, тъй като и двете включват насочване, но писалките са критично различни по това, че включват директен физически контакт с целите, които представляват интерес. Тази </a:t>
            </a:r>
            <a:r>
              <a:rPr lang="bg-BG" b="0" noProof="0" dirty="0" err="1" smtClean="0"/>
              <a:t>директност</a:t>
            </a:r>
            <a:r>
              <a:rPr lang="bg-BG" b="0" noProof="0" dirty="0" smtClean="0"/>
              <a:t> изисква различни сензорни технологии, осигурява повече степени на свобода за движение и въвеждане и се отнася по-пълно до сложната мускулатура на ръката.</a:t>
            </a:r>
          </a:p>
          <a:p>
            <a:pPr marL="0" indent="0">
              <a:buFont typeface="Arial" panose="020B0604020202020204" pitchFamily="34" charset="0"/>
              <a:buNone/>
            </a:pPr>
            <a:r>
              <a:rPr lang="bg-BG" b="0" noProof="0" dirty="0" smtClean="0"/>
              <a:t>Някои от тези взаимодействия, базирани на писалка, са просто заместители на пръстите. Например, </a:t>
            </a:r>
            <a:r>
              <a:rPr lang="bg-BG" b="0" noProof="0" dirty="0" err="1" smtClean="0"/>
              <a:t>Palm</a:t>
            </a:r>
            <a:r>
              <a:rPr lang="bg-BG" b="0" noProof="0" dirty="0" smtClean="0"/>
              <a:t> </a:t>
            </a:r>
            <a:r>
              <a:rPr lang="bg-BG" b="0" noProof="0" dirty="0" err="1" smtClean="0"/>
              <a:t>Pilot</a:t>
            </a:r>
            <a:r>
              <a:rPr lang="bg-BG" b="0" noProof="0" dirty="0" smtClean="0"/>
              <a:t>, популярен през 90-те години, изискваше използването на </a:t>
            </a:r>
            <a:r>
              <a:rPr lang="bg-BG" b="0" noProof="0" dirty="0" err="1" smtClean="0"/>
              <a:t>стилус</a:t>
            </a:r>
            <a:r>
              <a:rPr lang="bg-BG" b="0" noProof="0" dirty="0" smtClean="0"/>
              <a:t> за </a:t>
            </a:r>
            <a:r>
              <a:rPr lang="bg-BG" b="0" noProof="0" dirty="0" err="1" smtClean="0"/>
              <a:t>резистивен</a:t>
            </a:r>
            <a:r>
              <a:rPr lang="bg-BG" b="0" noProof="0" dirty="0" smtClean="0"/>
              <a:t> сензорен екран, но самите химикалки бяха пластмасови. Те просто служат за предотвратяване на умората от натиск върху екрана с пръст и за увеличаване на прецизността на докосването по време на ръкописни или интерфейсни взаимодействия.</a:t>
            </a:r>
          </a:p>
        </p:txBody>
      </p:sp>
      <p:sp>
        <p:nvSpPr>
          <p:cNvPr id="4" name="Slide Number Placeholder 3"/>
          <p:cNvSpPr>
            <a:spLocks noGrp="1"/>
          </p:cNvSpPr>
          <p:nvPr>
            <p:ph type="sldNum" sz="quarter" idx="10"/>
          </p:nvPr>
        </p:nvSpPr>
        <p:spPr/>
        <p:txBody>
          <a:bodyPr/>
          <a:lstStyle/>
          <a:p>
            <a:fld id="{8E66CE83-09A3-49EE-9FCD-14A3C64B0622}" type="slidenum">
              <a:rPr lang="bg-BG" smtClean="0"/>
              <a:t>42</a:t>
            </a:fld>
            <a:endParaRPr lang="bg-BG" dirty="0"/>
          </a:p>
        </p:txBody>
      </p:sp>
    </p:spTree>
    <p:extLst>
      <p:ext uri="{BB962C8B-B14F-4D97-AF65-F5344CB8AC3E}">
        <p14:creationId xmlns:p14="http://schemas.microsoft.com/office/powerpoint/2010/main" val="21835087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Но писалките налагат свои собствени уникални пропасти на изпълнение и оценка. Например, много писалки не са активни, докато устройство не е настроено в режим за получаване на въвеждане на писалка. Apple </a:t>
            </a:r>
            <a:r>
              <a:rPr lang="bg-BG" b="0" noProof="0" dirty="0" err="1" smtClean="0"/>
              <a:t>Pencil</a:t>
            </a:r>
            <a:r>
              <a:rPr lang="bg-BG" b="0" noProof="0" dirty="0" smtClean="0"/>
              <a:t>, например, работи само в определени режими и интерфейси, така че зависи от човек да експериментира с интерфейс, за да открие дали е съвместим с молив.</a:t>
            </a:r>
          </a:p>
        </p:txBody>
      </p:sp>
      <p:sp>
        <p:nvSpPr>
          <p:cNvPr id="4" name="Slide Number Placeholder 3"/>
          <p:cNvSpPr>
            <a:spLocks noGrp="1"/>
          </p:cNvSpPr>
          <p:nvPr>
            <p:ph type="sldNum" sz="quarter" idx="10"/>
          </p:nvPr>
        </p:nvSpPr>
        <p:spPr/>
        <p:txBody>
          <a:bodyPr/>
          <a:lstStyle/>
          <a:p>
            <a:fld id="{8E66CE83-09A3-49EE-9FCD-14A3C64B0622}" type="slidenum">
              <a:rPr lang="bg-BG" smtClean="0"/>
              <a:t>43</a:t>
            </a:fld>
            <a:endParaRPr lang="bg-BG" dirty="0"/>
          </a:p>
        </p:txBody>
      </p:sp>
    </p:spTree>
    <p:extLst>
      <p:ext uri="{BB962C8B-B14F-4D97-AF65-F5344CB8AC3E}">
        <p14:creationId xmlns:p14="http://schemas.microsoft.com/office/powerpoint/2010/main" val="690400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Самите химикалки също могат да имат бутони и превключватели, които управляват режимите в софтуера, което изисква хората да научат какво контролират режимите и какъв ефект имат върху въвеждането и взаимодействието.</a:t>
            </a:r>
          </a:p>
        </p:txBody>
      </p:sp>
      <p:sp>
        <p:nvSpPr>
          <p:cNvPr id="4" name="Slide Number Placeholder 3"/>
          <p:cNvSpPr>
            <a:spLocks noGrp="1"/>
          </p:cNvSpPr>
          <p:nvPr>
            <p:ph type="sldNum" sz="quarter" idx="10"/>
          </p:nvPr>
        </p:nvSpPr>
        <p:spPr/>
        <p:txBody>
          <a:bodyPr/>
          <a:lstStyle/>
          <a:p>
            <a:fld id="{8E66CE83-09A3-49EE-9FCD-14A3C64B0622}" type="slidenum">
              <a:rPr lang="bg-BG" smtClean="0"/>
              <a:t>44</a:t>
            </a:fld>
            <a:endParaRPr lang="bg-BG" dirty="0"/>
          </a:p>
        </p:txBody>
      </p:sp>
    </p:spTree>
    <p:extLst>
      <p:ext uri="{BB962C8B-B14F-4D97-AF65-F5344CB8AC3E}">
        <p14:creationId xmlns:p14="http://schemas.microsoft.com/office/powerpoint/2010/main" val="2002215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Химикалките също понякога не успяват да играят добре с необходимостта от въвеждане на текст, тъй като писането е по-бързо от докосването на един знак наведнъж с химикалка. Една последица от тези проблеми с изпълнението и ефективността е, че писалките често се използват за специфични приложения като рисуване или скициране, където някой може да се съсредоточи върху изучаването на възможностите на писалката и е малко вероятно да въвежда много текст.</a:t>
            </a:r>
          </a:p>
        </p:txBody>
      </p:sp>
      <p:sp>
        <p:nvSpPr>
          <p:cNvPr id="4" name="Slide Number Placeholder 3"/>
          <p:cNvSpPr>
            <a:spLocks noGrp="1"/>
          </p:cNvSpPr>
          <p:nvPr>
            <p:ph type="sldNum" sz="quarter" idx="10"/>
          </p:nvPr>
        </p:nvSpPr>
        <p:spPr/>
        <p:txBody>
          <a:bodyPr/>
          <a:lstStyle/>
          <a:p>
            <a:fld id="{8E66CE83-09A3-49EE-9FCD-14A3C64B0622}" type="slidenum">
              <a:rPr lang="bg-BG" smtClean="0"/>
              <a:t>45</a:t>
            </a:fld>
            <a:endParaRPr lang="bg-BG" dirty="0"/>
          </a:p>
        </p:txBody>
      </p:sp>
    </p:spTree>
    <p:extLst>
      <p:ext uri="{BB962C8B-B14F-4D97-AF65-F5344CB8AC3E}">
        <p14:creationId xmlns:p14="http://schemas.microsoft.com/office/powerpoint/2010/main" val="2893938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Изследователите са проучили нови видове взаимодействия с писалки, които се опитват да надскочат тези </a:t>
            </a:r>
            <a:r>
              <a:rPr lang="bg-BG" b="0" noProof="0" dirty="0" err="1" smtClean="0"/>
              <a:t>нишови</a:t>
            </a:r>
            <a:r>
              <a:rPr lang="bg-BG" b="0" noProof="0" dirty="0" smtClean="0"/>
              <a:t> приложения. Например, някои техники изследват потребител, използващ въвеждане с докосване с </a:t>
            </a:r>
            <a:r>
              <a:rPr lang="bg-BG" b="0" noProof="0" dirty="0" err="1" smtClean="0"/>
              <a:t>недоминираща</a:t>
            </a:r>
            <a:r>
              <a:rPr lang="bg-BG" b="0" noProof="0" dirty="0" smtClean="0"/>
              <a:t> ръка и писалка с доминираща ръка, предоставяйки нови форми на </a:t>
            </a:r>
            <a:r>
              <a:rPr lang="bg-BG" b="0" noProof="0" dirty="0" err="1" smtClean="0"/>
              <a:t>двуръчно</a:t>
            </a:r>
            <a:r>
              <a:rPr lang="bg-BG" b="0" noProof="0" dirty="0" smtClean="0"/>
              <a:t> въвеждане, които имат по-висока пропускателна способност от само една ръка. Други са проучили начини за използване на размера на главата на писалката за добавяне на друг канал за въвеждане или дори използване на физическа цев на писалка, но с виртуална глава, позволяваща повишена ефективност чрез софтуерно базирана прецизност и персонализиране.</a:t>
            </a:r>
          </a:p>
        </p:txBody>
      </p:sp>
      <p:sp>
        <p:nvSpPr>
          <p:cNvPr id="4" name="Slide Number Placeholder 3"/>
          <p:cNvSpPr>
            <a:spLocks noGrp="1"/>
          </p:cNvSpPr>
          <p:nvPr>
            <p:ph type="sldNum" sz="quarter" idx="10"/>
          </p:nvPr>
        </p:nvSpPr>
        <p:spPr/>
        <p:txBody>
          <a:bodyPr/>
          <a:lstStyle/>
          <a:p>
            <a:fld id="{8E66CE83-09A3-49EE-9FCD-14A3C64B0622}" type="slidenum">
              <a:rPr lang="bg-BG" smtClean="0"/>
              <a:t>46</a:t>
            </a:fld>
            <a:endParaRPr lang="bg-BG" dirty="0"/>
          </a:p>
        </p:txBody>
      </p:sp>
    </p:spTree>
    <p:extLst>
      <p:ext uri="{BB962C8B-B14F-4D97-AF65-F5344CB8AC3E}">
        <p14:creationId xmlns:p14="http://schemas.microsoft.com/office/powerpoint/2010/main" val="148506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Други иновации, базирани на писалка, са чисто софтуерни. Например, някои взаимодействия подобряват разпознаването на ръкописен текст, като позволяват на потребителите да коригират грешките при разпознаване, докато пишат, опитвайки се да направят взаимодействието между въвеждането с писалка и въвеждането на текст по-безпроблемно. Други са изследвали техники за взаимодействие с големи дисплеи за дейности за скициране и мозъчна атака. Изследователите са разработили взаимодействия за конкретни медии за скициране, като алгоритми, които позволяват рисуване, което зачита ръбовете в изображенията, и инструменти за диаграми, които следват парадигмите на базираното на молив архитектурно скициране. По-новите техники използват софтуерно базирано проследяване на движението и камера за поддръжка на точност от шест степени на свобода под милиметър.</a:t>
            </a:r>
          </a:p>
        </p:txBody>
      </p:sp>
      <p:sp>
        <p:nvSpPr>
          <p:cNvPr id="4" name="Slide Number Placeholder 3"/>
          <p:cNvSpPr>
            <a:spLocks noGrp="1"/>
          </p:cNvSpPr>
          <p:nvPr>
            <p:ph type="sldNum" sz="quarter" idx="10"/>
          </p:nvPr>
        </p:nvSpPr>
        <p:spPr/>
        <p:txBody>
          <a:bodyPr/>
          <a:lstStyle/>
          <a:p>
            <a:fld id="{8E66CE83-09A3-49EE-9FCD-14A3C64B0622}" type="slidenum">
              <a:rPr lang="bg-BG" smtClean="0"/>
              <a:t>47</a:t>
            </a:fld>
            <a:endParaRPr lang="bg-BG" dirty="0"/>
          </a:p>
        </p:txBody>
      </p:sp>
    </p:spTree>
    <p:extLst>
      <p:ext uri="{BB962C8B-B14F-4D97-AF65-F5344CB8AC3E}">
        <p14:creationId xmlns:p14="http://schemas.microsoft.com/office/powerpoint/2010/main" val="404613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0" noProof="0" dirty="0" smtClean="0"/>
              <a:t>Докато докосването и химикалките включват традиционното посочване, взаимодействията, базирани на жестове, включват разпознаване на модели в движението на ръцете. </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48</a:t>
            </a:fld>
            <a:endParaRPr lang="bg-BG" dirty="0"/>
          </a:p>
        </p:txBody>
      </p:sp>
    </p:spTree>
    <p:extLst>
      <p:ext uri="{BB962C8B-B14F-4D97-AF65-F5344CB8AC3E}">
        <p14:creationId xmlns:p14="http://schemas.microsoft.com/office/powerpoint/2010/main" val="1046605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0" noProof="0" dirty="0" smtClean="0"/>
              <a:t>Някои жестове все още разпознават жест от времева поредица от точки в 2-измерна равнина, като например тип жестове с много докосване, като прищипване и плъзгане на сензорен екран, или разпознаване на символи в ръкопис или въвеждане на текст. Този тип разпознаване на жестове може да се извърши с относително прост алгоритъм за разпознаване.</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49</a:t>
            </a:fld>
            <a:endParaRPr lang="bg-BG" dirty="0"/>
          </a:p>
        </p:txBody>
      </p:sp>
    </p:spTree>
    <p:extLst>
      <p:ext uri="{BB962C8B-B14F-4D97-AF65-F5344CB8AC3E}">
        <p14:creationId xmlns:p14="http://schemas.microsoft.com/office/powerpoint/2010/main" val="3323749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0" noProof="0" dirty="0" smtClean="0"/>
              <a:t>Други жестове разчитат на 3-измерен вход за позицията на пръстите и ръцете в пространството. Някои алгоритми за разпознаване се стремят да разпознават отделни позиции на ръцете, като например когато потребителят събере палеца и показалеца си заедно (жест с прищипване). Изследователите са разработили инструменти, за да улеснят разработчиците да създават приложения, които отговарят на жестове с ръце във въздуха. Други техники се опитват да моделират жестове с ръце, използвайки алтернативни техники като томография с електрически импеданс (EIT), радиочестоти, електромагнитно поле, импулсно от GSM в телефона, или пълно машинно виждане на жестове с ръце във въздуха. Някои изследователи са използвали носимите устройства, за да опростят разпознаването и да увеличат точността на разпознаването. Те включват сензори, монтирани на пръстите, движение на смарт часовник чрез завъртане на китката, по време на ходене или при почукване или надраскване.</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50</a:t>
            </a:fld>
            <a:endParaRPr lang="bg-BG" dirty="0"/>
          </a:p>
        </p:txBody>
      </p:sp>
    </p:spTree>
    <p:extLst>
      <p:ext uri="{BB962C8B-B14F-4D97-AF65-F5344CB8AC3E}">
        <p14:creationId xmlns:p14="http://schemas.microsoft.com/office/powerpoint/2010/main" val="61753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noProof="0" dirty="0" smtClean="0"/>
              <a:t>Но има някои други интересни последици за дизайна на потребителския интерфейс в алгебричните крайности. Например, какво ще стане, ако размерът на целта е безкраен? Пример за това е командното меню в приложенията на Apple </a:t>
            </a:r>
            <a:r>
              <a:rPr lang="bg-BG" noProof="0" dirty="0" err="1" smtClean="0"/>
              <a:t>Mac</a:t>
            </a:r>
            <a:r>
              <a:rPr lang="bg-BG" noProof="0" dirty="0" smtClean="0"/>
              <a:t> OS, което винаги се поставя в горната част на екрана. Целта в този случай е горната част на екрана, която всъщност е безкраен по размер, тъй като без значение колко далеч зад горната част на екрана насочвате с мишката, операционната система винаги ограничава позицията на мишката да бъде в границите на екрана . Това прави горната част на екрана (и наистина всяка страна на екрана) цел с безкраен размер. Подобен пример е бутона Старт на Windows, закотвен в ъгъла на екрана. И според закона на </a:t>
            </a:r>
            <a:r>
              <a:rPr lang="bg-BG" noProof="0" dirty="0" err="1" smtClean="0"/>
              <a:t>Фитс</a:t>
            </a:r>
            <a:r>
              <a:rPr lang="bg-BG" noProof="0" dirty="0" smtClean="0"/>
              <a:t>, тези безкрайни размери на целта означават на практика нулево време за движение. Ето защо е толкова бързо да стигнете до менюто на </a:t>
            </a:r>
            <a:r>
              <a:rPr lang="bg-BG" noProof="0" dirty="0" err="1" smtClean="0"/>
              <a:t>Mac</a:t>
            </a:r>
            <a:r>
              <a:rPr lang="bg-BG" noProof="0" dirty="0" smtClean="0"/>
              <a:t> OS и бутона Старт на Windows: не можете да пропуснете.</a:t>
            </a:r>
          </a:p>
          <a:p>
            <a:pPr marL="0" indent="0">
              <a:buFont typeface="Arial" panose="020B0604020202020204" pitchFamily="34" charset="0"/>
              <a:buNone/>
            </a:pPr>
            <a:r>
              <a:rPr lang="bg-BG" noProof="0" dirty="0" smtClean="0"/>
              <a:t>Това, което е изненадващо в закона на </a:t>
            </a:r>
            <a:r>
              <a:rPr lang="bg-BG" noProof="0" dirty="0" err="1" smtClean="0"/>
              <a:t>Фитс</a:t>
            </a:r>
            <a:r>
              <a:rPr lang="bg-BG" noProof="0" dirty="0" smtClean="0"/>
              <a:t>, е, че доколкото знаем, той се прилага за всякакъв вид посочване: използване на мишка, използване на сензорен екран, използване на </a:t>
            </a:r>
            <a:r>
              <a:rPr lang="bg-BG" noProof="0" dirty="0" err="1" smtClean="0"/>
              <a:t>тракбол</a:t>
            </a:r>
            <a:r>
              <a:rPr lang="bg-BG" noProof="0" dirty="0" smtClean="0"/>
              <a:t>, използване на </a:t>
            </a:r>
            <a:r>
              <a:rPr lang="bg-BG" noProof="0" dirty="0" err="1" smtClean="0"/>
              <a:t>тракпад</a:t>
            </a:r>
            <a:r>
              <a:rPr lang="bg-BG" noProof="0" dirty="0" smtClean="0"/>
              <a:t> или посягане към обект във физическия свят. Това е концептуално мощно, защото означава, че можете да използвате идеята за големи цели и къси разстояния, за да проектирате интерфейси, които са ефективни за използване. Като математически модел, използван за прогнозиране, той е по-малко мощен: за да предскажете наистина колко време ще отнеме едно движение, ще трябва да оцените разпределението на тези </a:t>
            </a:r>
            <a:r>
              <a:rPr lang="bg-BG" b="1" noProof="0" dirty="0" smtClean="0"/>
              <a:t>a</a:t>
            </a:r>
            <a:r>
              <a:rPr lang="bg-BG" noProof="0" dirty="0" smtClean="0"/>
              <a:t> и </a:t>
            </a:r>
            <a:r>
              <a:rPr lang="bg-BG" b="1" noProof="0" dirty="0" smtClean="0"/>
              <a:t>b</a:t>
            </a:r>
            <a:r>
              <a:rPr lang="bg-BG" noProof="0" dirty="0" smtClean="0"/>
              <a:t> коефициенти за голяма група възможни потребители и устройства. Изследователите, които внимателно изучават движението, може да го използват за прецизно моделиране, но за дизайнерите концепциите, които използва, са по-важни.</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6</a:t>
            </a:fld>
            <a:endParaRPr lang="bg-BG" dirty="0"/>
          </a:p>
        </p:txBody>
      </p:sp>
    </p:spTree>
    <p:extLst>
      <p:ext uri="{BB962C8B-B14F-4D97-AF65-F5344CB8AC3E}">
        <p14:creationId xmlns:p14="http://schemas.microsoft.com/office/powerpoint/2010/main" val="1650575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Въпреки че всички тези изобретения са вълнуващи в своя потенциал, жестовете имат значителни пропасти за изпълнение и оценка. Как някой научава жестовете? Как да създадем уроци, които дават обратна връзка за правилната „поза“ на жеста? Когато някой извърши жест неправилно, как може някой да го отмени, ако има непредвиден ефект? Ами ако жестът за отмяна се извърши неправилно? </a:t>
            </a:r>
            <a:r>
              <a:rPr lang="bg-BG" b="1" noProof="0" dirty="0" smtClean="0"/>
              <a:t>Тези въпроси в крайна сметка възникват от </a:t>
            </a:r>
            <a:r>
              <a:rPr lang="bg-BG" b="1" noProof="0" dirty="0" err="1" smtClean="0"/>
              <a:t>ненадеждността</a:t>
            </a:r>
            <a:r>
              <a:rPr lang="bg-BG" b="1" noProof="0" dirty="0" smtClean="0"/>
              <a:t> на класификацията на жестовете.</a:t>
            </a:r>
          </a:p>
        </p:txBody>
      </p:sp>
      <p:sp>
        <p:nvSpPr>
          <p:cNvPr id="4" name="Slide Number Placeholder 3"/>
          <p:cNvSpPr>
            <a:spLocks noGrp="1"/>
          </p:cNvSpPr>
          <p:nvPr>
            <p:ph type="sldNum" sz="quarter" idx="10"/>
          </p:nvPr>
        </p:nvSpPr>
        <p:spPr/>
        <p:txBody>
          <a:bodyPr/>
          <a:lstStyle/>
          <a:p>
            <a:fld id="{8E66CE83-09A3-49EE-9FCD-14A3C64B0622}" type="slidenum">
              <a:rPr lang="bg-BG" smtClean="0"/>
              <a:t>51</a:t>
            </a:fld>
            <a:endParaRPr lang="bg-BG" dirty="0"/>
          </a:p>
        </p:txBody>
      </p:sp>
    </p:spTree>
    <p:extLst>
      <p:ext uri="{BB962C8B-B14F-4D97-AF65-F5344CB8AC3E}">
        <p14:creationId xmlns:p14="http://schemas.microsoft.com/office/powerpoint/2010/main" val="41488001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Системите, базирани на жестове, разглеждат модели в движение на ръката, за да разпознаят набор от дискретни пози или жестове. Това често е подходящо, когато потребителят иска да задейства някакво действие, но не предлага вярност за поддържане на непрекъснати ръчно базирани действия, като например задачи за физическа манипулация в 3D пространство, които изискват непрекъснато проследяване на позициите на ръцете и пръстите във времето. Системите за проследяване на ръцете са по-подходящи за тези задачи, тъй като третират ръката като непрекъснато устройство за въвеждане, а не жест като дискретно събитие, оценявайки в реално време позицията и ориентацията на ръката.</a:t>
            </a:r>
            <a:endParaRPr lang="bg-BG" b="1"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52</a:t>
            </a:fld>
            <a:endParaRPr lang="bg-BG" dirty="0"/>
          </a:p>
        </p:txBody>
      </p:sp>
    </p:spTree>
    <p:extLst>
      <p:ext uri="{BB962C8B-B14F-4D97-AF65-F5344CB8AC3E}">
        <p14:creationId xmlns:p14="http://schemas.microsoft.com/office/powerpoint/2010/main" val="2838097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Повечето системи за проследяване на ръцете използват камери и техники за компютърно зрение за проследяване на ръката в космоса. Тези системи често разчитат на приблизителен модел на скелета на ръката, включително кости и стави, и решават за ъглите на ставите и позата на ръката, които най-добре отговарят на наблюдаваните данни. Изследователите са използвали ръкавици с уникални цветни шарки, показани по-горе, за да улеснят идентифицирането на ръката и да опростят процеса на оценка на позата.</a:t>
            </a:r>
          </a:p>
          <a:p>
            <a:pPr marL="0" indent="0">
              <a:buFont typeface="Arial" panose="020B0604020202020204" pitchFamily="34" charset="0"/>
              <a:buNone/>
            </a:pPr>
            <a:r>
              <a:rPr lang="bg-BG" b="0" noProof="0" dirty="0" smtClean="0"/>
              <a:t>Оттогава изследователите са разработили и усъвършенствали техники, използвайки камери за дълбочина като Kinect за проследяване на ръката без използване на маркери или ръкавици. Разработени са търговски устройства, като </a:t>
            </a:r>
            <a:r>
              <a:rPr lang="bg-BG" b="0" noProof="0" dirty="0" err="1" smtClean="0"/>
              <a:t>Leap</a:t>
            </a:r>
            <a:r>
              <a:rPr lang="bg-BG" b="0" noProof="0" dirty="0" smtClean="0"/>
              <a:t> </a:t>
            </a:r>
            <a:r>
              <a:rPr lang="bg-BG" b="0" noProof="0" dirty="0" err="1" smtClean="0"/>
              <a:t>Motion</a:t>
            </a:r>
            <a:r>
              <a:rPr lang="bg-BG" b="0" noProof="0" dirty="0" smtClean="0"/>
              <a:t>, които предоставят проследяване на ръцете на компютри или устройства за виртуална реалност. Тези системи за проследяване са използвани за взаимодействие на големи дисплеи и </a:t>
            </a:r>
            <a:r>
              <a:rPr lang="bg-BG" b="0" noProof="0" dirty="0" err="1" smtClean="0"/>
              <a:t>хаптични</a:t>
            </a:r>
            <a:r>
              <a:rPr lang="bg-BG" b="0" noProof="0" dirty="0" smtClean="0"/>
              <a:t> устройства.</a:t>
            </a:r>
            <a:endParaRPr lang="bg-BG" b="1"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53</a:t>
            </a:fld>
            <a:endParaRPr lang="bg-BG" dirty="0"/>
          </a:p>
        </p:txBody>
      </p:sp>
    </p:spTree>
    <p:extLst>
      <p:ext uri="{BB962C8B-B14F-4D97-AF65-F5344CB8AC3E}">
        <p14:creationId xmlns:p14="http://schemas.microsoft.com/office/powerpoint/2010/main" val="29784205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За системи за виртуална и разширена реалност, монтирани на главата, обичайният начин за проследяване на ръцете е чрез използването на позиционно проследявани контролери. Системи като </a:t>
            </a:r>
            <a:r>
              <a:rPr lang="bg-BG" b="0" noProof="0" dirty="0" err="1" smtClean="0"/>
              <a:t>Oculus</a:t>
            </a:r>
            <a:r>
              <a:rPr lang="bg-BG" b="0" noProof="0" dirty="0" smtClean="0"/>
              <a:t> </a:t>
            </a:r>
            <a:r>
              <a:rPr lang="bg-BG" b="0" noProof="0" dirty="0" err="1" smtClean="0"/>
              <a:t>Rift</a:t>
            </a:r>
            <a:r>
              <a:rPr lang="bg-BG" b="0" noProof="0" dirty="0" smtClean="0"/>
              <a:t> или HTC </a:t>
            </a:r>
            <a:r>
              <a:rPr lang="bg-BG" b="0" noProof="0" dirty="0" err="1" smtClean="0"/>
              <a:t>Vive</a:t>
            </a:r>
            <a:r>
              <a:rPr lang="bg-BG" b="0" noProof="0" dirty="0" smtClean="0"/>
              <a:t> използват камери и инфрачервени </a:t>
            </a:r>
            <a:r>
              <a:rPr lang="bg-BG" b="0" noProof="0" dirty="0" err="1" smtClean="0"/>
              <a:t>светодиоди</a:t>
            </a:r>
            <a:r>
              <a:rPr lang="bg-BG" b="0" noProof="0" dirty="0" smtClean="0"/>
              <a:t> за проследяване както на позицията, така и на ориентацията на контролерите.</a:t>
            </a:r>
          </a:p>
          <a:p>
            <a:pPr marL="0" indent="0">
              <a:buFont typeface="Arial" panose="020B0604020202020204" pitchFamily="34" charset="0"/>
              <a:buNone/>
            </a:pPr>
            <a:r>
              <a:rPr lang="bg-BG" b="1" noProof="0" dirty="0" smtClean="0"/>
              <a:t>Подобно на взаимодействията с жестове, потенциалната грешка в класификацията при взаимодействията за проследяване на ръцете може да наложи значителни пропасти при изпълнение и оценка. Въпреки това, тъй като приложенията за проследяване на ръцете често включват манипулиране на 3D обекти, а не извикване на команди, тежестта на тези пропуски може да бъде по-ниска на практика. Това е така, защото манипулирането на обекта по същество е същото като директната манипулация: лесно е да се види какъв ефект има проследяването на ръката и да се коригира, ако проследяването е неуспешно.</a:t>
            </a:r>
            <a:endParaRPr lang="en-US" b="1" noProof="0" dirty="0" smtClean="0"/>
          </a:p>
          <a:p>
            <a:pPr marL="0" indent="0">
              <a:buFont typeface="Arial" panose="020B0604020202020204" pitchFamily="34" charset="0"/>
              <a:buNone/>
            </a:pPr>
            <a:r>
              <a:rPr lang="bg-BG" b="1" noProof="0" dirty="0" smtClean="0"/>
              <a:t>Въпреки че има невероятни иновации в ръчното въвеждане, все още има много отворени предизвикателства. Те могат да бъдат трудни за научаване за нови потребители, изискващи внимателно внимание към уроци и обучение. И поради потенциалната грешка при разпознаване, интерфейсите се нуждаят от някакъв начин да помогнат на хората да коригират грешките, да отменят командите и да опитат отново. Освен това, тъй като всички тези техники за въвеждане използват ръце, малко от тях са достъпни за хора с тежки двигателни увреждания в ръцете си, хора без ръце като цяло или ако интерфейсите използват визуална обратна връзка, за да преодолеят пропастта на оценка, хора без зрение.</a:t>
            </a:r>
          </a:p>
        </p:txBody>
      </p:sp>
      <p:sp>
        <p:nvSpPr>
          <p:cNvPr id="4" name="Slide Number Placeholder 3"/>
          <p:cNvSpPr>
            <a:spLocks noGrp="1"/>
          </p:cNvSpPr>
          <p:nvPr>
            <p:ph type="sldNum" sz="quarter" idx="10"/>
          </p:nvPr>
        </p:nvSpPr>
        <p:spPr/>
        <p:txBody>
          <a:bodyPr/>
          <a:lstStyle/>
          <a:p>
            <a:fld id="{8E66CE83-09A3-49EE-9FCD-14A3C64B0622}" type="slidenum">
              <a:rPr lang="bg-BG" smtClean="0"/>
              <a:t>54</a:t>
            </a:fld>
            <a:endParaRPr lang="bg-BG" dirty="0"/>
          </a:p>
        </p:txBody>
      </p:sp>
    </p:spTree>
    <p:extLst>
      <p:ext uri="{BB962C8B-B14F-4D97-AF65-F5344CB8AC3E}">
        <p14:creationId xmlns:p14="http://schemas.microsoft.com/office/powerpoint/2010/main" val="4074537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Тук ще изследваме всички източници на човешки действия, различни от ръцете – говор, поглед, крайници и цели тела – и обхвата от начини, по които това действие е било канализирано като вход към компютрите. Както ще видим, много от същите пропасти на изпълнение и оценка възникват при въвеждане, базирано на тялото, както и при ръцете. Част от това е, че всички данни, базирани на тялото, се основават на вероятностно разпознаване на действията на мускулите. Когато говорим или издаваме други звуци, ние използваме мускулите на гърлото, устата и лицето си. Когато гледаме с очите си, ние използваме мускули, за да преместим погледа си, да мигаме, да присвиваме и да държим очите си затворени. Ние използваме мускулите си, за да движим и подреждаме крайниците си. Може би единственото действие, което извършваме, което не се задвижва от мускулите, е мисълта. Нашият мозък управлява мускулите ни чрез електрически сигнали, които се откриват през кожата ни чрез техники като ЕМГ и ЕЕГ. Всички тези форми на действие са централни за нашето съществуване във физически свят. Изследователите са изследвали как да използват тези мускулни сигнали, за да действат във виртуални светове.</a:t>
            </a:r>
          </a:p>
          <a:p>
            <a:pPr marL="0" indent="0">
              <a:buFont typeface="Arial" panose="020B0604020202020204" pitchFamily="34" charset="0"/>
              <a:buNone/>
            </a:pPr>
            <a:r>
              <a:rPr lang="bg-BG" b="0" noProof="0" dirty="0" smtClean="0"/>
              <a:t>Освен ръцете си, един от най-универсалните начини, по които използваме мускулите си, за да се ангажираме с околната среда, е да използваме гласа си. Използваме го, за да говорим, да тананикаме, да пеем и да издаваме други невербални слухови звуци, за да общуваме с хората и други живи същества. Защо не и с компютри?</a:t>
            </a:r>
          </a:p>
        </p:txBody>
      </p:sp>
      <p:sp>
        <p:nvSpPr>
          <p:cNvPr id="4" name="Slide Number Placeholder 3"/>
          <p:cNvSpPr>
            <a:spLocks noGrp="1"/>
          </p:cNvSpPr>
          <p:nvPr>
            <p:ph type="sldNum" sz="quarter" idx="10"/>
          </p:nvPr>
        </p:nvSpPr>
        <p:spPr/>
        <p:txBody>
          <a:bodyPr/>
          <a:lstStyle/>
          <a:p>
            <a:fld id="{8E66CE83-09A3-49EE-9FCD-14A3C64B0622}" type="slidenum">
              <a:rPr lang="bg-BG" smtClean="0"/>
              <a:t>55</a:t>
            </a:fld>
            <a:endParaRPr lang="bg-BG" dirty="0"/>
          </a:p>
        </p:txBody>
      </p:sp>
    </p:spTree>
    <p:extLst>
      <p:ext uri="{BB962C8B-B14F-4D97-AF65-F5344CB8AC3E}">
        <p14:creationId xmlns:p14="http://schemas.microsoft.com/office/powerpoint/2010/main" val="3761099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Взаимодействията, базирани на глас, са мечта от десетилетия и отдавна са се представяли в научната фантастика. Само след десетилетия напредък в разпознаването на говор, обхващащ началото на 50-те години на миналия век в </a:t>
            </a:r>
            <a:r>
              <a:rPr lang="bg-BG" b="0" noProof="0" dirty="0" err="1" smtClean="0"/>
              <a:t>Bell</a:t>
            </a:r>
            <a:r>
              <a:rPr lang="bg-BG" b="0" noProof="0" dirty="0" smtClean="0"/>
              <a:t> </a:t>
            </a:r>
            <a:r>
              <a:rPr lang="bg-BG" b="0" noProof="0" dirty="0" err="1" smtClean="0"/>
              <a:t>Labs</a:t>
            </a:r>
            <a:r>
              <a:rPr lang="bg-BG" b="0" noProof="0" dirty="0" smtClean="0"/>
              <a:t>, до продължаване на изследванията днес в академичните среди, гласовите интерфейси станаха достатъчно надеждни за взаимодействие. Преди вездесъщите цифрови гласови асистенти на смартфони и интелигентни високоговорители, имаше програми за разпознаване на говор, които диктуваха текст и базирани на телефона интерфейси, които слушаха основни команди и числа.</a:t>
            </a:r>
          </a:p>
        </p:txBody>
      </p:sp>
      <p:sp>
        <p:nvSpPr>
          <p:cNvPr id="4" name="Slide Number Placeholder 3"/>
          <p:cNvSpPr>
            <a:spLocks noGrp="1"/>
          </p:cNvSpPr>
          <p:nvPr>
            <p:ph type="sldNum" sz="quarter" idx="10"/>
          </p:nvPr>
        </p:nvSpPr>
        <p:spPr/>
        <p:txBody>
          <a:bodyPr/>
          <a:lstStyle/>
          <a:p>
            <a:fld id="{8E66CE83-09A3-49EE-9FCD-14A3C64B0622}" type="slidenum">
              <a:rPr lang="bg-BG" smtClean="0"/>
              <a:t>56</a:t>
            </a:fld>
            <a:endParaRPr lang="bg-BG" dirty="0"/>
          </a:p>
        </p:txBody>
      </p:sp>
    </p:spTree>
    <p:extLst>
      <p:ext uri="{BB962C8B-B14F-4D97-AF65-F5344CB8AC3E}">
        <p14:creationId xmlns:p14="http://schemas.microsoft.com/office/powerpoint/2010/main" val="40578434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Общият процес за разпознаване на реч започва с аудио извадка. Компютърът записва някаква реч, кодирана като необработени звукови вълни, точно като тази, записана в приложение за гласови бележки. Преди алгоритмите за разпознаване на реч дори да се опитат да разпознаят говор, те прилагат няколко техники за „почистване“ на записа, опитвайки се да разграничат фоновия и предния звук, премахвайки фоновия звук. Те сегментират звука на изказвания, разделени от мълчание, които могат да бъдат по-лесно класифицирани. Те разчитат на големи бази данни от фонетични модели, които определят видовете звуци, които се използват в определен естествен език. Те използват техники за машинно обучение, за да се опитат да класифицират тези фонетични изказвания. И накрая, след като тези фонеми са класифицирани, те се опитват да разпознаят поредици от фонетични изказвания като конкретни думи</a:t>
            </a:r>
            <a:r>
              <a:rPr lang="bg-BG" b="1" noProof="0" dirty="0" smtClean="0"/>
              <a:t>. По-съвременните техники, използвани в съвременното разпознаване на реч, могат също да анализират цяла последователност от фонетични изказвания, за да се опитат да изведат най-вероятните възможни съществителни, съществителни фрази и други части от изреченията, въз основа на останалата част от съдържанието на изречението.</a:t>
            </a:r>
          </a:p>
        </p:txBody>
      </p:sp>
      <p:sp>
        <p:nvSpPr>
          <p:cNvPr id="4" name="Slide Number Placeholder 3"/>
          <p:cNvSpPr>
            <a:spLocks noGrp="1"/>
          </p:cNvSpPr>
          <p:nvPr>
            <p:ph type="sldNum" sz="quarter" idx="10"/>
          </p:nvPr>
        </p:nvSpPr>
        <p:spPr/>
        <p:txBody>
          <a:bodyPr/>
          <a:lstStyle/>
          <a:p>
            <a:fld id="{8E66CE83-09A3-49EE-9FCD-14A3C64B0622}" type="slidenum">
              <a:rPr lang="bg-BG" smtClean="0"/>
              <a:t>57</a:t>
            </a:fld>
            <a:endParaRPr lang="bg-BG" dirty="0"/>
          </a:p>
        </p:txBody>
      </p:sp>
    </p:spTree>
    <p:extLst>
      <p:ext uri="{BB962C8B-B14F-4D97-AF65-F5344CB8AC3E}">
        <p14:creationId xmlns:p14="http://schemas.microsoft.com/office/powerpoint/2010/main" val="2019816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Общият процес за разпознаване на реч започва с аудио извадка. Компютърът записва някаква реч, кодирана като необработени звукови вълни, точно като тази, записана в приложение за гласови бележки. Преди алгоритмите за разпознаване на реч дори да се опитат да разпознаят говор, те прилагат няколко техники за „почистване“ на записа, опитвайки се да разграничат фоновия и предния звук, премахвайки фоновия звук. Те сегментират звука на изказвания, разделени от мълчание, които могат да бъдат по-лесно класифицирани. Те разчитат на големи бази данни от фонетични модели, които определят видовете звуци, които се използват в определен естествен език. Те използват техники за машинно обучение, за да се опитат да класифицират тези фонетични изказвания. И накрая, след като тези фонеми са класифицирани, те се опитват да разпознаят поредици от фонетични изказвания като конкретни думи</a:t>
            </a:r>
            <a:r>
              <a:rPr lang="bg-BG" b="1" noProof="0" dirty="0" smtClean="0"/>
              <a:t>. По-съвременните техники, използвани в съвременното разпознаване на реч, могат също да анализират цяла последователност от фонетични изказвания, за да се опитат да изведат най-вероятните възможни съществителни, съществителни фрази и други части от изреченията, въз основа на останалата част от съдържанието на изречението.</a:t>
            </a:r>
          </a:p>
        </p:txBody>
      </p:sp>
      <p:sp>
        <p:nvSpPr>
          <p:cNvPr id="4" name="Slide Number Placeholder 3"/>
          <p:cNvSpPr>
            <a:spLocks noGrp="1"/>
          </p:cNvSpPr>
          <p:nvPr>
            <p:ph type="sldNum" sz="quarter" idx="10"/>
          </p:nvPr>
        </p:nvSpPr>
        <p:spPr/>
        <p:txBody>
          <a:bodyPr/>
          <a:lstStyle/>
          <a:p>
            <a:fld id="{8E66CE83-09A3-49EE-9FCD-14A3C64B0622}" type="slidenum">
              <a:rPr lang="bg-BG" smtClean="0"/>
              <a:t>58</a:t>
            </a:fld>
            <a:endParaRPr lang="bg-BG" dirty="0"/>
          </a:p>
        </p:txBody>
      </p:sp>
    </p:spTree>
    <p:extLst>
      <p:ext uri="{BB962C8B-B14F-4D97-AF65-F5344CB8AC3E}">
        <p14:creationId xmlns:p14="http://schemas.microsoft.com/office/powerpoint/2010/main" val="16054305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Дали разпознаването на реч работи добре зависи от това какви данни се използват за обучение на разпознаващите. Например, ако данните включват само хора с конкретни акценти, разпознаването ще работи добре за тези акценти, а не за други. Същото важи и за вариациите на произношението: например, за да може разпознаване на реч да обработва произношенията на „алуминий“ </a:t>
            </a:r>
            <a:r>
              <a:rPr lang="en-US" b="0" noProof="0" dirty="0" smtClean="0"/>
              <a:t>(</a:t>
            </a:r>
            <a:r>
              <a:rPr lang="en-US" sz="1200" b="0" i="0" kern="1200" dirty="0" smtClean="0">
                <a:solidFill>
                  <a:schemeClr val="tx1"/>
                </a:solidFill>
                <a:effectLst/>
                <a:latin typeface="+mn-lt"/>
                <a:ea typeface="+mn-ea"/>
                <a:cs typeface="+mn-cs"/>
              </a:rPr>
              <a:t>aluminum) </a:t>
            </a:r>
            <a:r>
              <a:rPr lang="bg-BG" b="0" noProof="0" dirty="0" smtClean="0"/>
              <a:t>и „алуминий“ </a:t>
            </a:r>
            <a:r>
              <a:rPr lang="en-US" b="0" noProof="0" dirty="0" smtClean="0"/>
              <a:t>(</a:t>
            </a:r>
            <a:r>
              <a:rPr lang="en-US" sz="1200" b="0" i="0" kern="1200" dirty="0" err="1" smtClean="0">
                <a:solidFill>
                  <a:schemeClr val="tx1"/>
                </a:solidFill>
                <a:effectLst/>
                <a:latin typeface="+mn-lt"/>
                <a:ea typeface="+mn-ea"/>
                <a:cs typeface="+mn-cs"/>
              </a:rPr>
              <a:t>aluminium</a:t>
            </a:r>
            <a:r>
              <a:rPr lang="en-US" sz="1200" b="0" i="0" kern="1200" dirty="0" smtClean="0">
                <a:solidFill>
                  <a:schemeClr val="tx1"/>
                </a:solidFill>
                <a:effectLst/>
                <a:latin typeface="+mn-lt"/>
                <a:ea typeface="+mn-ea"/>
                <a:cs typeface="+mn-cs"/>
              </a:rPr>
              <a:t>) </a:t>
            </a:r>
            <a:r>
              <a:rPr lang="bg-BG" b="0" noProof="0" dirty="0" smtClean="0"/>
              <a:t>както на американски, така и на британски правописи, и двете произношения трябва да са в примерните данни. Тази липса на разнообразие в данните за обучение е значителен източник на неуспех при разпознаване. Той също така е източник на пропаст от екзекуции, дали не винаги е ясно, когато се говори с машината за разпознаване на какво е обучена и следователно какво произнасяне може да е необходимо, за да го накара да разпознае правилно дума или фраза.</a:t>
            </a:r>
            <a:endParaRPr lang="bg-BG" b="1"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59</a:t>
            </a:fld>
            <a:endParaRPr lang="bg-BG" dirty="0"/>
          </a:p>
        </p:txBody>
      </p:sp>
    </p:spTree>
    <p:extLst>
      <p:ext uri="{BB962C8B-B14F-4D97-AF65-F5344CB8AC3E}">
        <p14:creationId xmlns:p14="http://schemas.microsoft.com/office/powerpoint/2010/main" val="156972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Разбира се, дори отчитайки разнообразието, технологиите за разпознаване на речта сами по себе си са недостатъчни, за да бъдат полезни. Ранните изследвания на HCI проучиха как да се преведат графичните потребителски интерфейси в базирани на реч интерфейси, за да се направят GUI достъпни за хора, които са слепи или слабо виждащи. Проектът, който най-накрая тласна гласовите взаимодействия в масовия поток, беше финансираният от DARPA изследователски проект CALO, който, както е описано с неговия </a:t>
            </a:r>
            <a:r>
              <a:rPr lang="bg-BG" b="0" noProof="0" dirty="0" err="1" smtClean="0"/>
              <a:t>акроним</a:t>
            </a:r>
            <a:r>
              <a:rPr lang="bg-BG" b="0" noProof="0" dirty="0" smtClean="0"/>
              <a:t>, „Когнитивен асистент, който учи и организира“, се стреми да създаде интелигентни цифрови асистенти, използвайки най-новите постижения в изкуствения интелект. Един клон на този проект в SRI International разработи част от технологията за разпознаване на реч, основавайки се на десетилетия напредък в подкрепа на разпознаването на говорни команди в реално време чрез прилагане на напредъка в дълбокото обучение от края на 90-те години. Крайният резултат бяха асистенти като </a:t>
            </a:r>
            <a:r>
              <a:rPr lang="bg-BG" b="0" noProof="0" dirty="0" err="1" smtClean="0"/>
              <a:t>Siri</a:t>
            </a:r>
            <a:r>
              <a:rPr lang="bg-BG" b="0" noProof="0" dirty="0" smtClean="0"/>
              <a:t>, </a:t>
            </a:r>
            <a:r>
              <a:rPr lang="bg-BG" b="0" noProof="0" dirty="0" err="1" smtClean="0"/>
              <a:t>Alexa</a:t>
            </a:r>
            <a:r>
              <a:rPr lang="bg-BG" b="0" noProof="0" dirty="0" smtClean="0"/>
              <a:t> и OK </a:t>
            </a:r>
            <a:r>
              <a:rPr lang="bg-BG" b="0" noProof="0" dirty="0" err="1" smtClean="0"/>
              <a:t>Google</a:t>
            </a:r>
            <a:r>
              <a:rPr lang="bg-BG" b="0" noProof="0" dirty="0" smtClean="0"/>
              <a:t>, които предлагат прости командни библиотеки, подобно на меню в графичен потребителски интерфейс, но достъпни с глас вместо с посочващо устройство. Речта в тези системи беше просто входно устройство; те все още изискваха внимателно проектиране на команди, възстановяване на грешки и други аспекти на дизайна на потребителския интерфейс, за да бъдат използваеми. И те поставят различни предизвикателства за усвояване: менюто в GUI, например, ясно показва какви команди са възможни, но наличните команди на гласовия интерфейс са по същество невидими.</a:t>
            </a:r>
            <a:endParaRPr lang="bg-BG" b="1"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60</a:t>
            </a:fld>
            <a:endParaRPr lang="bg-BG" dirty="0"/>
          </a:p>
        </p:txBody>
      </p:sp>
    </p:spTree>
    <p:extLst>
      <p:ext uri="{BB962C8B-B14F-4D97-AF65-F5344CB8AC3E}">
        <p14:creationId xmlns:p14="http://schemas.microsoft.com/office/powerpoint/2010/main" val="347217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noProof="0" dirty="0" smtClean="0"/>
              <a:t>Сега, когато имаме закона на </a:t>
            </a:r>
            <a:r>
              <a:rPr lang="bg-BG" noProof="0" dirty="0" err="1" smtClean="0"/>
              <a:t>Фитс</a:t>
            </a:r>
            <a:r>
              <a:rPr lang="bg-BG" noProof="0" dirty="0" smtClean="0"/>
              <a:t> като концептуална основа за проектиране, нека разгледаме някои конкретни дизайнерски идеи за посочване в интерфейси. Има толкова много видове: мишки, </a:t>
            </a:r>
            <a:r>
              <a:rPr lang="bg-BG" noProof="0" dirty="0" err="1" smtClean="0"/>
              <a:t>стилуси</a:t>
            </a:r>
            <a:r>
              <a:rPr lang="bg-BG" noProof="0" dirty="0" smtClean="0"/>
              <a:t>, сензорни екрани, </a:t>
            </a:r>
            <a:r>
              <a:rPr lang="bg-BG" noProof="0" dirty="0" err="1" smtClean="0"/>
              <a:t>тъчпадове</a:t>
            </a:r>
            <a:r>
              <a:rPr lang="bg-BG" noProof="0" dirty="0" smtClean="0"/>
              <a:t>, </a:t>
            </a:r>
            <a:r>
              <a:rPr lang="bg-BG" noProof="0" dirty="0" err="1" smtClean="0"/>
              <a:t>джойстици</a:t>
            </a:r>
            <a:r>
              <a:rPr lang="bg-BG" noProof="0" dirty="0" smtClean="0"/>
              <a:t>, </a:t>
            </a:r>
            <a:r>
              <a:rPr lang="bg-BG" noProof="0" dirty="0" err="1" smtClean="0"/>
              <a:t>тракболи</a:t>
            </a:r>
            <a:r>
              <a:rPr lang="bg-BG" noProof="0" dirty="0" smtClean="0"/>
              <a:t> и много други устройства. Някои от тези устройства са устройства за </a:t>
            </a:r>
            <a:r>
              <a:rPr lang="bg-BG" b="1" noProof="0" dirty="0" smtClean="0"/>
              <a:t>директно</a:t>
            </a:r>
            <a:r>
              <a:rPr lang="bg-BG" noProof="0" dirty="0" smtClean="0"/>
              <a:t> насочване (например сензорни екрани), при които входът и изходът се извършват на едно и също физическо място (например екран или друга повърхност). За разлика от тях, </a:t>
            </a:r>
            <a:r>
              <a:rPr lang="bg-BG" b="1" noProof="0" dirty="0" smtClean="0"/>
              <a:t>индиректните</a:t>
            </a:r>
            <a:r>
              <a:rPr lang="bg-BG" noProof="0" dirty="0" smtClean="0"/>
              <a:t> посочващи устройства (например, мишка, </a:t>
            </a:r>
            <a:r>
              <a:rPr lang="bg-BG" noProof="0" dirty="0" err="1" smtClean="0"/>
              <a:t>тъчпад</a:t>
            </a:r>
            <a:r>
              <a:rPr lang="bg-BG" noProof="0" dirty="0" smtClean="0"/>
              <a:t>, </a:t>
            </a:r>
            <a:r>
              <a:rPr lang="bg-BG" noProof="0" dirty="0" err="1" smtClean="0"/>
              <a:t>тракбол</a:t>
            </a:r>
            <a:r>
              <a:rPr lang="bg-BG" noProof="0" dirty="0" smtClean="0"/>
              <a:t>) осигуряват вход на различно физическо място от мястото, където се извършва изходът (например, вход на устройство, извеждане на неинтерактивен екран). Всеки има своите ограничения: директното насочване може да доведе до </a:t>
            </a:r>
            <a:r>
              <a:rPr lang="bg-BG" noProof="0" dirty="0" err="1" smtClean="0"/>
              <a:t>оклузия</a:t>
            </a:r>
            <a:r>
              <a:rPr lang="bg-BG" noProof="0" dirty="0" smtClean="0"/>
              <a:t>, където ръката на човек закрива изхода, а непрякото насочване изисква човек да присъства на две различни места.</a:t>
            </a:r>
          </a:p>
          <a:p>
            <a:pPr marL="0" indent="0">
              <a:buFont typeface="Arial" panose="020B0604020202020204" pitchFamily="34" charset="0"/>
              <a:buNone/>
            </a:pPr>
            <a:r>
              <a:rPr lang="bg-BG" noProof="0" dirty="0" smtClean="0"/>
              <a:t>Има и разлика между абсолютно и относително насочване. </a:t>
            </a:r>
            <a:r>
              <a:rPr lang="bg-BG" b="1" noProof="0" dirty="0" smtClean="0"/>
              <a:t>Абсолютното</a:t>
            </a:r>
            <a:r>
              <a:rPr lang="bg-BG" noProof="0" dirty="0" smtClean="0"/>
              <a:t> насочване включва входни устройства, при които физическото координатно пространство на входа е картографирано директно върху координатното пространство в интерфейса. Ето как работят сензорните екрани (долу вляво на сензорния екран е долу вляво на интерфейса). За разлика от тях, </a:t>
            </a:r>
            <a:r>
              <a:rPr lang="bg-BG" b="1" noProof="0" dirty="0" smtClean="0"/>
              <a:t>относителните</a:t>
            </a:r>
            <a:r>
              <a:rPr lang="bg-BG" noProof="0" dirty="0" smtClean="0"/>
              <a:t> посочващи карти показват промените в соченето на човек към промените в координатното пространство на интерфейса. Например, преместването на мишката наляво със сантиметър се преобразува в преместване на виртуален курсор на оставен брой пиксели. Това е вярно, независимо къде се намира мишката във физическото пространство. Относителното посочване позволява променливо усилване, което означава, че курсорите на мишката могат да се движат по-бързо или по-бавно в зависимост от предпочитанията на потребителя. За разлика от това, абсолютното насочване не може да има променливо усилване, тъй като скоростта на движение на интерфейса е обвързана със скоростта на физическото движение на потребителя.</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7</a:t>
            </a:fld>
            <a:endParaRPr lang="bg-BG" dirty="0"/>
          </a:p>
        </p:txBody>
      </p:sp>
    </p:spTree>
    <p:extLst>
      <p:ext uri="{BB962C8B-B14F-4D97-AF65-F5344CB8AC3E}">
        <p14:creationId xmlns:p14="http://schemas.microsoft.com/office/powerpoint/2010/main" val="41070122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Гласът може да бъде полезен далеч отвъд даването на прости команди. Изследователите са проучили използването му в </a:t>
            </a:r>
            <a:r>
              <a:rPr lang="bg-BG" b="0" noProof="0" dirty="0" err="1" smtClean="0"/>
              <a:t>мултимодални</a:t>
            </a:r>
            <a:r>
              <a:rPr lang="bg-BG" b="0" noProof="0" dirty="0" smtClean="0"/>
              <a:t> контексти, в които потребителят едновременно сочи и дава речеви команди за управление на сложни интерфейси. Някои са приложили гласови взаимодействия, за да поддържат по-бързо изследване на данни, като използват заявки на естествен език и „приспособления за неяснота“, за да покажат диапазони от възможни заявки. Други са използвали невербално гласово тананикане, за да предложат взаимодействие със свободни ръце с творчески инструменти, като приложения за рисуване. Някои дори са изследвали шепненето на гласови асистенти, като откриват, че тази различна модалност на речта може да покаже емоции като страховита и интимност. Всяко от тези дизайнерски проучвания разглежда нови възможни взаимодействия, извеждайки на повърхността нови потенциални ползи.</a:t>
            </a:r>
          </a:p>
          <a:p>
            <a:pPr marL="0" indent="0">
              <a:buFont typeface="Arial" panose="020B0604020202020204" pitchFamily="34" charset="0"/>
              <a:buNone/>
            </a:pPr>
            <a:r>
              <a:rPr lang="bg-BG" b="1" noProof="0" dirty="0" smtClean="0"/>
              <a:t>Разбира се, във всички тези гласови взаимодействия има фундаментални пропасти на изпълнение и оценка. Ранната работа върху говорните интерфейси установи, че потребителите очакват плавност на разговора в машините, че се борят да преодолеят грешките при разпознаване и че дизайнът на командите за GUI често не се превежда добре в говорните интерфейси. Те също така откриха, че самата реч поставя когнитивни изисквания към работната памет, за да формира правилни команди, да запази състоянието на машината и да предвиди поведението на разговорния агент. Всичко това допълнително утежнява грешките при разпознаване. Всички тези пропасти продължават да съществуват в съвременните речеви интерфейси, макар и в по-малка степен, тъй като разпознаването на реч се е подобрило с все по-големи набори от данни.</a:t>
            </a:r>
          </a:p>
        </p:txBody>
      </p:sp>
      <p:sp>
        <p:nvSpPr>
          <p:cNvPr id="4" name="Slide Number Placeholder 3"/>
          <p:cNvSpPr>
            <a:spLocks noGrp="1"/>
          </p:cNvSpPr>
          <p:nvPr>
            <p:ph type="sldNum" sz="quarter" idx="10"/>
          </p:nvPr>
        </p:nvSpPr>
        <p:spPr/>
        <p:txBody>
          <a:bodyPr/>
          <a:lstStyle/>
          <a:p>
            <a:fld id="{8E66CE83-09A3-49EE-9FCD-14A3C64B0622}" type="slidenum">
              <a:rPr lang="bg-BG" smtClean="0"/>
              <a:t>61</a:t>
            </a:fld>
            <a:endParaRPr lang="bg-BG" dirty="0"/>
          </a:p>
        </p:txBody>
      </p:sp>
    </p:spTree>
    <p:extLst>
      <p:ext uri="{BB962C8B-B14F-4D97-AF65-F5344CB8AC3E}">
        <p14:creationId xmlns:p14="http://schemas.microsoft.com/office/powerpoint/2010/main" val="984571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0" noProof="0" dirty="0" smtClean="0"/>
              <a:t>Друг полезен мускул в тялото ни са тези в очите, които контролират погледа ни. Погледът по своята същност е социална информация, която се отнася до изводи за това къде някой гледа въз основа на позицията на неговите зеници спрямо целите в дадено пространство. Технологията за проследяване на погледа обикновено включва техники за машинно зрение, използващи инфрачервено осветление на зениците, след това анализ на времеви серии и индивидуално калибриране за проследяване на движенията на зеницата във времето. Те могат да имат много полезни приложения в неща като виртуална реалност. Например, в игра, откриването на поглед може да позволи на неиграещи герои да забележат, когато ги гледате, и да ви отговорят. По същия начин информацията за погледа може да се разпространи до аватара на играча, като се движи очите му в очите на играча, се движат, помагайки на други човешки играчи в социални и съвместни игри да разберат кога съотборник гледа към вас.</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62</a:t>
            </a:fld>
            <a:endParaRPr lang="bg-BG" dirty="0"/>
          </a:p>
        </p:txBody>
      </p:sp>
    </p:spTree>
    <p:extLst>
      <p:ext uri="{BB962C8B-B14F-4D97-AF65-F5344CB8AC3E}">
        <p14:creationId xmlns:p14="http://schemas.microsoft.com/office/powerpoint/2010/main" val="416186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Техниките за разпознаване на погледа са подобни по концепция на разпознаването на реч, тъй като разчитат на машинно обучение и големи набори от данни. Въпреки това, вместо да се обучават за говорни изказвания, тези техники използват набори от данни от очи за откриване и проследяване на движението на зениците с течение на времето. Качеството на това проследяване зависи до голяма степен от качеството на камерите, тъй като зениците са малки и движенията им са още по-малки. Движението на зеницата също е доста бързо и затова камерите трябва да записват с висока честота на кадрите, за да наблюдават движението.</a:t>
            </a:r>
          </a:p>
        </p:txBody>
      </p:sp>
      <p:sp>
        <p:nvSpPr>
          <p:cNvPr id="4" name="Slide Number Placeholder 3"/>
          <p:cNvSpPr>
            <a:spLocks noGrp="1"/>
          </p:cNvSpPr>
          <p:nvPr>
            <p:ph type="sldNum" sz="quarter" idx="10"/>
          </p:nvPr>
        </p:nvSpPr>
        <p:spPr/>
        <p:txBody>
          <a:bodyPr/>
          <a:lstStyle/>
          <a:p>
            <a:fld id="{8E66CE83-09A3-49EE-9FCD-14A3C64B0622}" type="slidenum">
              <a:rPr lang="bg-BG" smtClean="0"/>
              <a:t>63</a:t>
            </a:fld>
            <a:endParaRPr lang="bg-BG" dirty="0"/>
          </a:p>
        </p:txBody>
      </p:sp>
    </p:spTree>
    <p:extLst>
      <p:ext uri="{BB962C8B-B14F-4D97-AF65-F5344CB8AC3E}">
        <p14:creationId xmlns:p14="http://schemas.microsoft.com/office/powerpoint/2010/main" val="3031759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Очите също имат много специфични движения, като </a:t>
            </a:r>
            <a:r>
              <a:rPr lang="bg-BG" b="0" noProof="0" dirty="0" err="1" smtClean="0"/>
              <a:t>сакади</a:t>
            </a:r>
            <a:r>
              <a:rPr lang="bg-BG" b="0" noProof="0" dirty="0" smtClean="0"/>
              <a:t>, които са балистични движения, които рязко се изместват от една точка на фиксиране към друга. Повечето техники преодоляват предизвикателствата, наложени от тези динамични свойства на движението на очите, като </a:t>
            </a:r>
            <a:r>
              <a:rPr lang="bg-BG" b="0" noProof="0" dirty="0" err="1" smtClean="0"/>
              <a:t>агрегират</a:t>
            </a:r>
            <a:r>
              <a:rPr lang="bg-BG" b="0" noProof="0" dirty="0" smtClean="0"/>
              <a:t> и осредняват движението във времето и използват това като вход.</a:t>
            </a:r>
          </a:p>
        </p:txBody>
      </p:sp>
      <p:sp>
        <p:nvSpPr>
          <p:cNvPr id="4" name="Slide Number Placeholder 3"/>
          <p:cNvSpPr>
            <a:spLocks noGrp="1"/>
          </p:cNvSpPr>
          <p:nvPr>
            <p:ph type="sldNum" sz="quarter" idx="10"/>
          </p:nvPr>
        </p:nvSpPr>
        <p:spPr/>
        <p:txBody>
          <a:bodyPr/>
          <a:lstStyle/>
          <a:p>
            <a:fld id="{8E66CE83-09A3-49EE-9FCD-14A3C64B0622}" type="slidenum">
              <a:rPr lang="bg-BG" smtClean="0"/>
              <a:t>64</a:t>
            </a:fld>
            <a:endParaRPr lang="bg-BG" dirty="0"/>
          </a:p>
        </p:txBody>
      </p:sp>
    </p:spTree>
    <p:extLst>
      <p:ext uri="{BB962C8B-B14F-4D97-AF65-F5344CB8AC3E}">
        <p14:creationId xmlns:p14="http://schemas.microsoft.com/office/powerpoint/2010/main" val="21052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65</a:t>
            </a:fld>
            <a:endParaRPr lang="bg-BG" dirty="0"/>
          </a:p>
        </p:txBody>
      </p:sp>
    </p:spTree>
    <p:extLst>
      <p:ext uri="{BB962C8B-B14F-4D97-AF65-F5344CB8AC3E}">
        <p14:creationId xmlns:p14="http://schemas.microsoft.com/office/powerpoint/2010/main" val="18609664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Изследователите са използвали откриването на погледа като форма на взаимодействие със свободни ръце, като обикновено се прави разлика между гледане и действие с времето на престой: ако някой гледа нещо достатъчно дълго, това се тълкува като взаимодействие. Например, някои работи са използвали времена на престой и горната и долната част на прозореца, за да поддържат контролирано от погледа превъртане през съдържание. Други техники анализират целите в интерфейс (например връзки в уеб браузър) и ги правят контролируеми чрез поглед и престой. Някои изследователи дори разшириха това до множество дисплеи, което улеснява бързото взаимодействие с различни устройства от разстояние.</a:t>
            </a:r>
          </a:p>
        </p:txBody>
      </p:sp>
      <p:sp>
        <p:nvSpPr>
          <p:cNvPr id="4" name="Slide Number Placeholder 3"/>
          <p:cNvSpPr>
            <a:spLocks noGrp="1"/>
          </p:cNvSpPr>
          <p:nvPr>
            <p:ph type="sldNum" sz="quarter" idx="10"/>
          </p:nvPr>
        </p:nvSpPr>
        <p:spPr/>
        <p:txBody>
          <a:bodyPr/>
          <a:lstStyle/>
          <a:p>
            <a:fld id="{8E66CE83-09A3-49EE-9FCD-14A3C64B0622}" type="slidenum">
              <a:rPr lang="bg-BG" smtClean="0"/>
              <a:t>66</a:t>
            </a:fld>
            <a:endParaRPr lang="bg-BG" dirty="0"/>
          </a:p>
        </p:txBody>
      </p:sp>
    </p:spTree>
    <p:extLst>
      <p:ext uri="{BB962C8B-B14F-4D97-AF65-F5344CB8AC3E}">
        <p14:creationId xmlns:p14="http://schemas.microsoft.com/office/powerpoint/2010/main" val="2228923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Един от начините да избегнете чакането на време за престой е да комбинирате погледа с друго взаимодействие. Например, някои системи комбинират поглед и докосване, както е във видеото по-долу, за да използват погледа за насочване и докосването за действие.</a:t>
            </a:r>
          </a:p>
          <a:p>
            <a:pPr marL="0" indent="0">
              <a:buFont typeface="Arial" panose="020B0604020202020204" pitchFamily="34" charset="0"/>
              <a:buNone/>
            </a:pPr>
            <a:r>
              <a:rPr lang="bg-BG" b="0" noProof="0" dirty="0" smtClean="0"/>
              <a:t>За съжаление, проектирането за поглед може да изисква сложни познания за ограниченията на човешкото възприятие. Например, едно усилие за проектиране на инструмент за рисуване със свободни ръце, базиран на поглед, за хора с двигателни увреждания, в крайна сметка изисква внимателен дизайн на команди, за да се избегне разочароващо управление на грешки и контроли за унищожаване. Друга работа е изследвала периферното осъзнаване като компонент на погледа и е установила, че е възможно да се открият степени на осъзнаване, но че включването на обратна връзка за осъзнаването в дизайна може да доведе до драматични, сюрреалистични и дори страшни преживявания. Подобно на други форми на въведени данни, базирани на разпознаване, без значително внимание на подпомагането на възстановяването от грешка при разпознаване, хората ще се сблъскат с предизвикателства, опитвайки се да изпълнят желаното от тях действие ефективно и правилно</a:t>
            </a:r>
            <a:r>
              <a:rPr lang="bg-BG" b="1" noProof="0" dirty="0" smtClean="0"/>
              <a:t>. Взаимодействието между пропастта на изпълнение и оценката с базирани на поглед интерфейси може да бъде особено разочароващо, тъй като рядко имаме перфектен контрол върху това къде гледат очите ни.</a:t>
            </a:r>
          </a:p>
        </p:txBody>
      </p:sp>
      <p:sp>
        <p:nvSpPr>
          <p:cNvPr id="4" name="Slide Number Placeholder 3"/>
          <p:cNvSpPr>
            <a:spLocks noGrp="1"/>
          </p:cNvSpPr>
          <p:nvPr>
            <p:ph type="sldNum" sz="quarter" idx="10"/>
          </p:nvPr>
        </p:nvSpPr>
        <p:spPr/>
        <p:txBody>
          <a:bodyPr/>
          <a:lstStyle/>
          <a:p>
            <a:fld id="{8E66CE83-09A3-49EE-9FCD-14A3C64B0622}" type="slidenum">
              <a:rPr lang="bg-BG" smtClean="0"/>
              <a:t>67</a:t>
            </a:fld>
            <a:endParaRPr lang="bg-BG" dirty="0"/>
          </a:p>
        </p:txBody>
      </p:sp>
    </p:spTree>
    <p:extLst>
      <p:ext uri="{BB962C8B-B14F-4D97-AF65-F5344CB8AC3E}">
        <p14:creationId xmlns:p14="http://schemas.microsoft.com/office/powerpoint/2010/main" val="29767782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Докато ръцете, гласовете и очите ни са много специализирани за социално взаимодействие, другите мускули в крайниците ни са по-скоро за движение. Въпреки това те предлагат и богати възможности за взаимодействие. Тъй като мускулите се активират с помощта на електрически сигнали, техники като </a:t>
            </a:r>
            <a:r>
              <a:rPr lang="bg-BG" b="0" noProof="0" dirty="0" err="1" smtClean="0"/>
              <a:t>електромиография</a:t>
            </a:r>
            <a:r>
              <a:rPr lang="bg-BG" b="0" noProof="0" dirty="0" smtClean="0"/>
              <a:t> (EMG) могат да се използват за усещане на мускулната активност чрез електроди, поставени върху кожата. Например, тази техника беше използвана за усещане на двигателни действия в </a:t>
            </a:r>
            <a:r>
              <a:rPr lang="bg-BG" b="0" noProof="0" dirty="0" err="1" smtClean="0"/>
              <a:t>предмишницата</a:t>
            </a:r>
            <a:r>
              <a:rPr lang="bg-BG" b="0" noProof="0" dirty="0" smtClean="0"/>
              <a:t>, като се разграничават различни ръкохватки, за да се поддържат приложения като игри.</a:t>
            </a:r>
          </a:p>
          <a:p>
            <a:pPr marL="0" indent="0">
              <a:buFont typeface="Arial" panose="020B0604020202020204" pitchFamily="34" charset="0"/>
              <a:buNone/>
            </a:pPr>
            <a:r>
              <a:rPr lang="bg-BG" b="0" noProof="0" dirty="0" smtClean="0"/>
              <a:t>Други идеи се фокусираха върху движението на мускулите на езика с помощта на оптични сензори и фиксатор за уста и </a:t>
            </a:r>
            <a:r>
              <a:rPr lang="bg-BG" b="0" noProof="0" dirty="0" err="1" smtClean="0"/>
              <a:t>джойстици</a:t>
            </a:r>
            <a:r>
              <a:rPr lang="bg-BG" b="0" noProof="0" dirty="0" smtClean="0"/>
              <a:t> за език за навигация в менюто. Някои се фокусираха върху дишането, локализирайки къде човек духа в микрофон, инсталиран на екрана на лаптоп или компютър. Други са дефинирали цели набори от жестове за движение на езика, които могат да бъдат открити неинвазивно чрез безжично X-</a:t>
            </a:r>
            <a:r>
              <a:rPr lang="bg-BG" b="0" noProof="0" dirty="0" err="1" smtClean="0"/>
              <a:t>band</a:t>
            </a:r>
            <a:r>
              <a:rPr lang="bg-BG" b="0" noProof="0" dirty="0" smtClean="0"/>
              <a:t> </a:t>
            </a:r>
            <a:r>
              <a:rPr lang="bg-BG" b="0" noProof="0" dirty="0" err="1" smtClean="0"/>
              <a:t>Doppler</a:t>
            </a:r>
            <a:r>
              <a:rPr lang="bg-BG" b="0" noProof="0" dirty="0" smtClean="0"/>
              <a:t> засичане.</a:t>
            </a:r>
          </a:p>
        </p:txBody>
      </p:sp>
      <p:sp>
        <p:nvSpPr>
          <p:cNvPr id="4" name="Slide Number Placeholder 3"/>
          <p:cNvSpPr>
            <a:spLocks noGrp="1"/>
          </p:cNvSpPr>
          <p:nvPr>
            <p:ph type="sldNum" sz="quarter" idx="10"/>
          </p:nvPr>
        </p:nvSpPr>
        <p:spPr/>
        <p:txBody>
          <a:bodyPr/>
          <a:lstStyle/>
          <a:p>
            <a:fld id="{8E66CE83-09A3-49EE-9FCD-14A3C64B0622}" type="slidenum">
              <a:rPr lang="bg-BG" smtClean="0"/>
              <a:t>68</a:t>
            </a:fld>
            <a:endParaRPr lang="bg-BG" dirty="0"/>
          </a:p>
        </p:txBody>
      </p:sp>
    </p:spTree>
    <p:extLst>
      <p:ext uri="{BB962C8B-B14F-4D97-AF65-F5344CB8AC3E}">
        <p14:creationId xmlns:p14="http://schemas.microsoft.com/office/powerpoint/2010/main" val="21154222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b="0" noProof="0" dirty="0" smtClean="0"/>
              <a:t>Въпреки че е доказано, че всички тези изследвания на взаимодействия, базирани на крайници, са осъществими за съгласуване, както при много нови взаимодействия, те налагат много пропуски на изпълнение и оценка, които все още не са проучени.</a:t>
            </a:r>
          </a:p>
          <a:p>
            <a:pPr marL="171450" indent="-171450">
              <a:buFont typeface="Arial" panose="020B0604020202020204" pitchFamily="34" charset="0"/>
              <a:buChar char="•"/>
            </a:pPr>
            <a:r>
              <a:rPr lang="ru-RU" b="0" noProof="0" dirty="0" smtClean="0"/>
              <a:t>Как потребителите могат да научат какво се опитва да разпознае една система за движението на крайниците?</a:t>
            </a:r>
          </a:p>
          <a:p>
            <a:pPr marL="171450" indent="-171450">
              <a:buFont typeface="Arial" panose="020B0604020202020204" pitchFamily="34" charset="0"/>
              <a:buChar char="•"/>
            </a:pPr>
            <a:r>
              <a:rPr lang="ru-RU" b="0" noProof="0" dirty="0" smtClean="0"/>
              <a:t>Колко ще са готови потребителите да обучават машинно обучените класификатори, използвани за разпознаване на движение?</a:t>
            </a:r>
          </a:p>
          <a:p>
            <a:pPr marL="171450" indent="-171450">
              <a:buFont typeface="Arial" panose="020B0604020202020204" pitchFamily="34" charset="0"/>
              <a:buChar char="•"/>
            </a:pPr>
            <a:r>
              <a:rPr lang="ru-RU" b="0" noProof="0" dirty="0" smtClean="0"/>
              <a:t>Когато неизбежно възникнат грешки, как можем да подкрепим хората да се възстановят от грешка, но и да подобрим класификацията в бъдеще?</a:t>
            </a:r>
            <a:endParaRPr lang="bg-BG" b="0" noProof="0" dirty="0" smtClean="0"/>
          </a:p>
        </p:txBody>
      </p:sp>
      <p:sp>
        <p:nvSpPr>
          <p:cNvPr id="4" name="Slide Number Placeholder 3"/>
          <p:cNvSpPr>
            <a:spLocks noGrp="1"/>
          </p:cNvSpPr>
          <p:nvPr>
            <p:ph type="sldNum" sz="quarter" idx="10"/>
          </p:nvPr>
        </p:nvSpPr>
        <p:spPr/>
        <p:txBody>
          <a:bodyPr/>
          <a:lstStyle/>
          <a:p>
            <a:fld id="{8E66CE83-09A3-49EE-9FCD-14A3C64B0622}" type="slidenum">
              <a:rPr lang="bg-BG" smtClean="0"/>
              <a:t>69</a:t>
            </a:fld>
            <a:endParaRPr lang="bg-BG" dirty="0"/>
          </a:p>
        </p:txBody>
      </p:sp>
    </p:spTree>
    <p:extLst>
      <p:ext uri="{BB962C8B-B14F-4D97-AF65-F5344CB8AC3E}">
        <p14:creationId xmlns:p14="http://schemas.microsoft.com/office/powerpoint/2010/main" val="10686210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Други приложения са преминали отвъд специфичните мускули към цялото тяло и неговата скелетна структура. Най-широко известният пример за това е Microsoft Kinect. Kinect използва набор от камери и инфрачервени проектори, за да създаде карта на дълбочината на стая, включително структурата и стойката на хората в тази стая. Използвайки тази карта на дълбочината, тя изгражда основни скелетни модели на играчи, включително точната позиция и ориентация на ръцете, краката и главите. След това тази информация беше налична в реално време за игрите, които да се използват като източници на вход (например, съпоставяне на скелетния модел върху аватар, използване на скелетни жестове за извикване на команди).</a:t>
            </a:r>
          </a:p>
          <a:p>
            <a:pPr marL="0" indent="0">
              <a:buFont typeface="Arial" panose="020B0604020202020204" pitchFamily="34" charset="0"/>
              <a:buNone/>
            </a:pPr>
            <a:r>
              <a:rPr lang="bg-BG" b="0" noProof="0" dirty="0" smtClean="0"/>
              <a:t>Но Kinect беше само една технология, която се появи от цяла гама от изследвания на базирано на тялото усещане. Например, изследователите са изследвали жестовете на цялото тяло, което позволява взаимодействие със свободни ръце. Тази техника използва човешкото тяло като антена за сензори, като не изисква инструменти за околната среда и само малко инструменти на потребителя.</a:t>
            </a:r>
          </a:p>
        </p:txBody>
      </p:sp>
      <p:sp>
        <p:nvSpPr>
          <p:cNvPr id="4" name="Slide Number Placeholder 3"/>
          <p:cNvSpPr>
            <a:spLocks noGrp="1"/>
          </p:cNvSpPr>
          <p:nvPr>
            <p:ph type="sldNum" sz="quarter" idx="10"/>
          </p:nvPr>
        </p:nvSpPr>
        <p:spPr/>
        <p:txBody>
          <a:bodyPr/>
          <a:lstStyle/>
          <a:p>
            <a:fld id="{8E66CE83-09A3-49EE-9FCD-14A3C64B0622}" type="slidenum">
              <a:rPr lang="bg-BG" smtClean="0"/>
              <a:t>70</a:t>
            </a:fld>
            <a:endParaRPr lang="bg-BG" dirty="0"/>
          </a:p>
        </p:txBody>
      </p:sp>
    </p:spTree>
    <p:extLst>
      <p:ext uri="{BB962C8B-B14F-4D97-AF65-F5344CB8AC3E}">
        <p14:creationId xmlns:p14="http://schemas.microsoft.com/office/powerpoint/2010/main" val="2277635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8</a:t>
            </a:fld>
            <a:endParaRPr lang="bg-BG" dirty="0"/>
          </a:p>
        </p:txBody>
      </p:sp>
    </p:spTree>
    <p:extLst>
      <p:ext uri="{BB962C8B-B14F-4D97-AF65-F5344CB8AC3E}">
        <p14:creationId xmlns:p14="http://schemas.microsoft.com/office/powerpoint/2010/main" val="1768132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Подобни техники усещат, че човек почуква модели по тялото си, усеща деформация на кожата чрез лента, която също осигурява </a:t>
            </a:r>
            <a:r>
              <a:rPr lang="bg-BG" b="0" noProof="0" dirty="0" err="1" smtClean="0"/>
              <a:t>тактилна</a:t>
            </a:r>
            <a:r>
              <a:rPr lang="bg-BG" b="0" noProof="0" dirty="0" smtClean="0"/>
              <a:t> обратна връзка, и откриване на цели човешки тела чрез изкривяване на електрическото поле, което не изисква никакво оборудване от потребителя. Други техники координират множество части на тялото, като откриване на поглед и движение на крака. Още по-екстремните идеи включват изцяло въображаеми интерфейси, в които потребителите извършват пространствени жестове без устройство и без визуална обратна връзка, разчитайки на техники за машинно зрение, за да картографират движението към действието. Някои от тези техники започват да се комерсиализират в продукти като </a:t>
            </a:r>
            <a:r>
              <a:rPr lang="bg-BG" b="0" noProof="0" dirty="0" err="1" smtClean="0"/>
              <a:t>Virtuix</a:t>
            </a:r>
            <a:r>
              <a:rPr lang="bg-BG" b="0" noProof="0" dirty="0" smtClean="0"/>
              <a:t> </a:t>
            </a:r>
            <a:r>
              <a:rPr lang="bg-BG" b="0" noProof="0" dirty="0" err="1" smtClean="0"/>
              <a:t>Omni</a:t>
            </a:r>
            <a:r>
              <a:rPr lang="bg-BG" b="0" noProof="0" dirty="0" smtClean="0"/>
              <a:t>, която е </a:t>
            </a:r>
            <a:r>
              <a:rPr lang="bg-BG" b="0" noProof="0" dirty="0" err="1" smtClean="0"/>
              <a:t>всепосочна</a:t>
            </a:r>
            <a:r>
              <a:rPr lang="bg-BG" b="0" noProof="0" dirty="0" smtClean="0"/>
              <a:t> бягаща пътека, която позволява на играчите да ходят и бягат във виртуални светове, докато остават на място.</a:t>
            </a:r>
            <a:endParaRPr lang="en-US" b="0" noProof="0" dirty="0" smtClean="0"/>
          </a:p>
          <a:p>
            <a:pPr marL="0" indent="0">
              <a:buFont typeface="Arial" panose="020B0604020202020204" pitchFamily="34" charset="0"/>
              <a:buNone/>
            </a:pPr>
            <a:r>
              <a:rPr lang="bg-BG" b="0" noProof="0" dirty="0" smtClean="0"/>
              <a:t>Взаимодействията на цялото тяло представляват някои уникални пропасти на изпълнение и оценка. Например, фалшиво положително за жест, базиран на ръка или крайник, може да означава неволно извикване на команда. Може да не очакваме това да е твърде често, тъй като често използваме крайниците си само когато искаме да общуваме. Но ние използваме телата си през цялото време, като се движим, ходим и променяме стойката си. Ако алгоритмите за разпознаване не са настроени да филтрират широката гама от неща, които правим с тялото си в ежедневния живот, контекстите, в които може да се използва базиран на тялото вход, може да са силно ограничени.</a:t>
            </a:r>
          </a:p>
        </p:txBody>
      </p:sp>
      <p:sp>
        <p:nvSpPr>
          <p:cNvPr id="4" name="Slide Number Placeholder 3"/>
          <p:cNvSpPr>
            <a:spLocks noGrp="1"/>
          </p:cNvSpPr>
          <p:nvPr>
            <p:ph type="sldNum" sz="quarter" idx="10"/>
          </p:nvPr>
        </p:nvSpPr>
        <p:spPr/>
        <p:txBody>
          <a:bodyPr/>
          <a:lstStyle/>
          <a:p>
            <a:fld id="{8E66CE83-09A3-49EE-9FCD-14A3C64B0622}" type="slidenum">
              <a:rPr lang="bg-BG" smtClean="0"/>
              <a:t>71</a:t>
            </a:fld>
            <a:endParaRPr lang="bg-BG" dirty="0"/>
          </a:p>
        </p:txBody>
      </p:sp>
    </p:spTree>
    <p:extLst>
      <p:ext uri="{BB962C8B-B14F-4D97-AF65-F5344CB8AC3E}">
        <p14:creationId xmlns:p14="http://schemas.microsoft.com/office/powerpoint/2010/main" val="31303896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b="0" noProof="0" dirty="0" smtClean="0"/>
              <a:t>Това проучване на техники за въвеждане, базирано на тялото, показва широк спектър от възможни начини за предоставяне на информация. Въпреки това, както всички нови идеи за интерфейс, има много нерешени въпроси за това как да се обучат хората да ги използват и как да се поддържа възстановяване на грешки. Има и много въпроси относно контекстите, в които подобно взаимодействие човек-компютър може да бъде социално приемливо. Например колко близки искаме да бъдем с компютрите. Повдигнаха се нови въпроси за интеграцията човек-компютър, обмисляйки многото начини, по които можем да се обединим с компютрите:</a:t>
            </a:r>
          </a:p>
          <a:p>
            <a:pPr marL="171450" indent="-171450">
              <a:buFont typeface="Arial" panose="020B0604020202020204" pitchFamily="34" charset="0"/>
              <a:buChar char="•"/>
            </a:pPr>
            <a:r>
              <a:rPr lang="bg-BG" b="1" noProof="0" dirty="0" smtClean="0"/>
              <a:t>Симбиозата</a:t>
            </a:r>
            <a:r>
              <a:rPr lang="bg-BG" b="0" noProof="0" dirty="0" smtClean="0"/>
              <a:t> може да доведе до съвместна работа на хора и цифрови технологии, при която софтуерът работи от наше име и в замяна ние го поддържаме и подобряваме. Например примерите по-горе, при които компютрите проявяват собствена активност (например забелязват неща, които ни липсват, и ни казват) са вид симбиоза.</a:t>
            </a:r>
          </a:p>
          <a:p>
            <a:pPr marL="171450" indent="-171450">
              <a:buFont typeface="Arial" panose="020B0604020202020204" pitchFamily="34" charset="0"/>
              <a:buChar char="•"/>
            </a:pPr>
            <a:r>
              <a:rPr lang="bg-BG" b="1" noProof="0" dirty="0" smtClean="0"/>
              <a:t>Сливането</a:t>
            </a:r>
            <a:r>
              <a:rPr lang="bg-BG" b="1" baseline="0" noProof="0" dirty="0" smtClean="0"/>
              <a:t> (</a:t>
            </a:r>
            <a:r>
              <a:rPr lang="bg-BG" b="1" noProof="0" dirty="0" err="1" smtClean="0"/>
              <a:t>Fusion</a:t>
            </a:r>
            <a:r>
              <a:rPr lang="bg-BG" b="1" noProof="0" dirty="0" smtClean="0"/>
              <a:t>)</a:t>
            </a:r>
            <a:r>
              <a:rPr lang="bg-BG" b="0" noProof="0" dirty="0" smtClean="0"/>
              <a:t> може да доведе до използване на компютри за разширяване на нашите тела и телесни преживявания. Много от техниките, описани по-горе, могат да бъдат описани като сливане, където разширяват нашите способности.</a:t>
            </a:r>
          </a:p>
          <a:p>
            <a:pPr marL="0" indent="0">
              <a:buFont typeface="Arial" panose="020B0604020202020204" pitchFamily="34" charset="0"/>
              <a:buNone/>
            </a:pPr>
            <a:r>
              <a:rPr lang="bg-BG" b="0" noProof="0" dirty="0" smtClean="0"/>
              <a:t>Искаш ли това бъдеще? Ако е така, зрелостта на тези идеи не е достатъчна, за да ги изведе на пазара. Ако не, какви алтернативни визии бихте могли да си представите, за да предотвратите това бъдеще?</a:t>
            </a:r>
          </a:p>
        </p:txBody>
      </p:sp>
      <p:sp>
        <p:nvSpPr>
          <p:cNvPr id="4" name="Slide Number Placeholder 3"/>
          <p:cNvSpPr>
            <a:spLocks noGrp="1"/>
          </p:cNvSpPr>
          <p:nvPr>
            <p:ph type="sldNum" sz="quarter" idx="10"/>
          </p:nvPr>
        </p:nvSpPr>
        <p:spPr/>
        <p:txBody>
          <a:bodyPr/>
          <a:lstStyle/>
          <a:p>
            <a:fld id="{8E66CE83-09A3-49EE-9FCD-14A3C64B0622}" type="slidenum">
              <a:rPr lang="bg-BG" smtClean="0"/>
              <a:t>72</a:t>
            </a:fld>
            <a:endParaRPr lang="bg-BG" dirty="0"/>
          </a:p>
        </p:txBody>
      </p:sp>
    </p:spTree>
    <p:extLst>
      <p:ext uri="{BB962C8B-B14F-4D97-AF65-F5344CB8AC3E}">
        <p14:creationId xmlns:p14="http://schemas.microsoft.com/office/powerpoint/2010/main" val="423320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bg-BG" noProof="0" dirty="0" err="1" smtClean="0"/>
              <a:t>LightRing</a:t>
            </a:r>
            <a:r>
              <a:rPr lang="bg-BG" noProof="0" dirty="0" smtClean="0"/>
              <a:t> включва усещане за инфрачервена близост между пръст и повърхност до точка</a:t>
            </a: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9</a:t>
            </a:fld>
            <a:endParaRPr lang="bg-BG" dirty="0"/>
          </a:p>
        </p:txBody>
      </p:sp>
    </p:spTree>
    <p:extLst>
      <p:ext uri="{BB962C8B-B14F-4D97-AF65-F5344CB8AC3E}">
        <p14:creationId xmlns:p14="http://schemas.microsoft.com/office/powerpoint/2010/main" val="309329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bg-BG" noProof="0" dirty="0"/>
          </a:p>
        </p:txBody>
      </p:sp>
      <p:sp>
        <p:nvSpPr>
          <p:cNvPr id="4" name="Slide Number Placeholder 3"/>
          <p:cNvSpPr>
            <a:spLocks noGrp="1"/>
          </p:cNvSpPr>
          <p:nvPr>
            <p:ph type="sldNum" sz="quarter" idx="10"/>
          </p:nvPr>
        </p:nvSpPr>
        <p:spPr/>
        <p:txBody>
          <a:bodyPr/>
          <a:lstStyle/>
          <a:p>
            <a:fld id="{8E66CE83-09A3-49EE-9FCD-14A3C64B0622}" type="slidenum">
              <a:rPr lang="bg-BG" smtClean="0"/>
              <a:t>10</a:t>
            </a:fld>
            <a:endParaRPr lang="bg-BG" dirty="0"/>
          </a:p>
        </p:txBody>
      </p:sp>
    </p:spTree>
    <p:extLst>
      <p:ext uri="{BB962C8B-B14F-4D97-AF65-F5344CB8AC3E}">
        <p14:creationId xmlns:p14="http://schemas.microsoft.com/office/powerpoint/2010/main" val="1673752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3" y="2"/>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8"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8" y="3602038"/>
            <a:ext cx="8791575" cy="1655762"/>
          </a:xfrm>
        </p:spPr>
        <p:txBody>
          <a:bodyPr>
            <a:normAutofit/>
          </a:bodyPr>
          <a:lstStyle>
            <a:lvl1pPr marL="0" indent="0" algn="l">
              <a:buNone/>
              <a:defRPr sz="2000" cap="all" baseline="0">
                <a:solidFill>
                  <a:schemeClr val="tx2"/>
                </a:solidFill>
              </a:defRPr>
            </a:lvl1pPr>
            <a:lvl2pPr marL="457211" indent="0" algn="ctr">
              <a:buNone/>
              <a:defRPr sz="2000"/>
            </a:lvl2pPr>
            <a:lvl3pPr marL="914422" indent="0" algn="ctr">
              <a:buNone/>
              <a:defRPr sz="1801"/>
            </a:lvl3pPr>
            <a:lvl4pPr marL="1371635" indent="0" algn="ctr">
              <a:buNone/>
              <a:defRPr sz="1600"/>
            </a:lvl4pPr>
            <a:lvl5pPr marL="1828846" indent="0" algn="ctr">
              <a:buNone/>
              <a:defRPr sz="1600"/>
            </a:lvl5pPr>
            <a:lvl6pPr marL="2286057" indent="0" algn="ctr">
              <a:buNone/>
              <a:defRPr sz="1600"/>
            </a:lvl6pPr>
            <a:lvl7pPr marL="2743268" indent="0" algn="ctr">
              <a:buNone/>
              <a:defRPr sz="1600"/>
            </a:lvl7pPr>
            <a:lvl8pPr marL="3200481" indent="0" algn="ctr">
              <a:buNone/>
              <a:defRPr sz="1600"/>
            </a:lvl8pPr>
            <a:lvl9pPr marL="3657692"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3"/>
            <a:ext cx="2743200" cy="365125"/>
          </a:xfrm>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a:xfrm>
            <a:off x="1876425" y="5410203"/>
            <a:ext cx="5124885" cy="365125"/>
          </a:xfrm>
        </p:spPr>
        <p:txBody>
          <a:bodyPr/>
          <a:lstStyle/>
          <a:p>
            <a:endParaRPr lang="en-US" dirty="0"/>
          </a:p>
        </p:txBody>
      </p:sp>
      <p:sp>
        <p:nvSpPr>
          <p:cNvPr id="6" name="Slide Number Placeholder 5"/>
          <p:cNvSpPr>
            <a:spLocks noGrp="1"/>
          </p:cNvSpPr>
          <p:nvPr>
            <p:ph type="sldNum" sz="quarter" idx="12"/>
          </p:nvPr>
        </p:nvSpPr>
        <p:spPr>
          <a:xfrm>
            <a:off x="9896912" y="5410201"/>
            <a:ext cx="77109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426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6"/>
            <a:ext cx="991235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2"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smtClean="0"/>
              <a:t>Click icon to add picture</a:t>
            </a:r>
            <a:endParaRPr lang="en-US" dirty="0"/>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120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1" y="4419601"/>
            <a:ext cx="9904459" cy="1371599"/>
          </a:xfrm>
        </p:spPr>
        <p:txBody>
          <a:bodyPr anchor="ctr">
            <a:normAutofit/>
          </a:bodyPr>
          <a:lstStyle>
            <a:lvl1pPr marL="0" indent="0">
              <a:buNone/>
              <a:defRPr sz="1801"/>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25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401"/>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1"/>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3" y="732394"/>
            <a:ext cx="609600" cy="584776"/>
          </a:xfrm>
          <a:prstGeom prst="rect">
            <a:avLst/>
          </a:prstGeom>
        </p:spPr>
        <p:txBody>
          <a:bodyPr vert="horz" lIns="91440" tIns="45721" rIns="91440" bIns="4572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1" rIns="91440" bIns="4572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90750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3"/>
            <a:ext cx="9906002"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1"/>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4338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900" cy="685800"/>
          </a:xfrm>
        </p:spPr>
        <p:txBody>
          <a:bodyPr anchor="b">
            <a:noAutofit/>
          </a:bodyPr>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9" y="3360263"/>
            <a:ext cx="3208734" cy="2430936"/>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9" y="2677635"/>
            <a:ext cx="3184386" cy="685800"/>
          </a:xfrm>
        </p:spPr>
        <p:txBody>
          <a:bodyPr anchor="b">
            <a:noAutofit/>
          </a:bodyPr>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5" y="3363435"/>
            <a:ext cx="3195829" cy="2430936"/>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1" y="2674463"/>
            <a:ext cx="3194969" cy="685800"/>
          </a:xfrm>
        </p:spPr>
        <p:txBody>
          <a:bodyPr anchor="b">
            <a:noAutofit/>
          </a:bodyPr>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1" y="3360263"/>
            <a:ext cx="3194969" cy="2430936"/>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7936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609600"/>
            <a:ext cx="9905998"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6" y="4404596"/>
            <a:ext cx="3195241" cy="576262"/>
          </a:xfrm>
        </p:spPr>
        <p:txBody>
          <a:bodyPr anchor="b">
            <a:noAutofit/>
          </a:bodyPr>
          <a:lstStyle>
            <a:lvl1pPr marL="0" indent="0">
              <a:lnSpc>
                <a:spcPct val="90000"/>
              </a:lnSpc>
              <a:buNone/>
              <a:defRPr sz="20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6" y="2666998"/>
            <a:ext cx="319524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1" name="Text Placeholder 3"/>
          <p:cNvSpPr>
            <a:spLocks noGrp="1"/>
          </p:cNvSpPr>
          <p:nvPr>
            <p:ph type="body" sz="half" idx="18"/>
          </p:nvPr>
        </p:nvSpPr>
        <p:spPr>
          <a:xfrm>
            <a:off x="1141416" y="4980860"/>
            <a:ext cx="3195241" cy="817843"/>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4" name="Text Placeholder 3"/>
          <p:cNvSpPr>
            <a:spLocks noGrp="1"/>
          </p:cNvSpPr>
          <p:nvPr>
            <p:ph type="body" sz="half" idx="19"/>
          </p:nvPr>
        </p:nvSpPr>
        <p:spPr>
          <a:xfrm>
            <a:off x="4487596" y="4980857"/>
            <a:ext cx="3200400" cy="810342"/>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4"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7" name="Text Placeholder 3"/>
          <p:cNvSpPr>
            <a:spLocks noGrp="1"/>
          </p:cNvSpPr>
          <p:nvPr>
            <p:ph type="body" sz="half" idx="20"/>
          </p:nvPr>
        </p:nvSpPr>
        <p:spPr>
          <a:xfrm>
            <a:off x="7852441" y="4980856"/>
            <a:ext cx="3194969" cy="810345"/>
          </a:xfrm>
        </p:spPr>
        <p:txBody>
          <a:bodyPr anchor="t">
            <a:normAutofit/>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6927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8980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2" y="609601"/>
            <a:ext cx="200501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601"/>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246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218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2" y="1419227"/>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2" y="4424362"/>
            <a:ext cx="9906000" cy="1374776"/>
          </a:xfrm>
        </p:spPr>
        <p:txBody>
          <a:bodyPr>
            <a:normAutofit/>
          </a:bodyPr>
          <a:lstStyle>
            <a:lvl1pPr marL="0" indent="0">
              <a:buNone/>
              <a:defRPr sz="1801" cap="all" baseline="0">
                <a:solidFill>
                  <a:schemeClr val="tx1">
                    <a:tint val="75000"/>
                  </a:schemeClr>
                </a:solidFill>
              </a:defRPr>
            </a:lvl1pPr>
            <a:lvl2pPr marL="457211" indent="0">
              <a:buNone/>
              <a:defRPr sz="1801">
                <a:solidFill>
                  <a:schemeClr val="tx1">
                    <a:tint val="75000"/>
                  </a:schemeClr>
                </a:solidFill>
              </a:defRPr>
            </a:lvl2pPr>
            <a:lvl3pPr marL="914422" indent="0">
              <a:buNone/>
              <a:defRPr sz="1801">
                <a:solidFill>
                  <a:schemeClr val="tx1">
                    <a:tint val="75000"/>
                  </a:schemeClr>
                </a:solidFill>
              </a:defRPr>
            </a:lvl3pPr>
            <a:lvl4pPr marL="1371635"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1"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3893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654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22" y="2249486"/>
            <a:ext cx="4649783" cy="823912"/>
          </a:xfrm>
        </p:spPr>
        <p:txBody>
          <a:bodyPr anchor="b"/>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3" y="3073399"/>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7" y="2249485"/>
            <a:ext cx="4646603" cy="823912"/>
          </a:xfrm>
        </p:spPr>
        <p:txBody>
          <a:bodyPr anchor="b"/>
          <a:lstStyle>
            <a:lvl1pPr marL="0" indent="0">
              <a:lnSpc>
                <a:spcPct val="90000"/>
              </a:lnSpc>
              <a:buNone/>
              <a:defRPr sz="2400" b="0" cap="all" baseline="0">
                <a:solidFill>
                  <a:schemeClr val="tx1"/>
                </a:solidFill>
              </a:defRPr>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199" y="3073399"/>
            <a:ext cx="487521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9342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571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09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9"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4"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9" y="2249486"/>
            <a:ext cx="3856037" cy="3541714"/>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346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4" y="609603"/>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11" indent="0">
              <a:buNone/>
              <a:defRPr sz="2800"/>
            </a:lvl2pPr>
            <a:lvl3pPr marL="914422" indent="0">
              <a:buNone/>
              <a:defRPr sz="2400"/>
            </a:lvl3pPr>
            <a:lvl4pPr marL="1371635" indent="0">
              <a:buNone/>
              <a:defRPr sz="2000"/>
            </a:lvl4pPr>
            <a:lvl5pPr marL="1828846" indent="0">
              <a:buNone/>
              <a:defRPr sz="2000"/>
            </a:lvl5pPr>
            <a:lvl6pPr marL="2286057" indent="0">
              <a:buNone/>
              <a:defRPr sz="2000"/>
            </a:lvl6pPr>
            <a:lvl7pPr marL="2743268" indent="0">
              <a:buNone/>
              <a:defRPr sz="2000"/>
            </a:lvl7pPr>
            <a:lvl8pPr marL="3200481" indent="0">
              <a:buNone/>
              <a:defRPr sz="2000"/>
            </a:lvl8pPr>
            <a:lvl9pPr marL="3657692"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41412" y="2249486"/>
            <a:ext cx="5934510" cy="3541714"/>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199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2"/>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9"/>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3" y="2249487"/>
            <a:ext cx="9905998"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8"/>
            <a:ext cx="2743200" cy="365125"/>
          </a:xfrm>
          <a:prstGeom prst="rect">
            <a:avLst/>
          </a:prstGeom>
        </p:spPr>
        <p:txBody>
          <a:bodyPr vert="horz" lIns="91440" tIns="45720" rIns="91440" bIns="45720" rtlCol="0" anchor="ctr"/>
          <a:lstStyle>
            <a:lvl1pPr algn="r">
              <a:defRPr sz="1051">
                <a:solidFill>
                  <a:schemeClr val="tx1">
                    <a:tint val="75000"/>
                  </a:schemeClr>
                </a:solidFill>
              </a:defRPr>
            </a:lvl1pPr>
          </a:lstStyle>
          <a:p>
            <a:fld id="{48A87A34-81AB-432B-8DAE-1953F412C126}" type="datetimeFigureOut">
              <a:rPr lang="en-US" smtClean="0"/>
              <a:pPr/>
              <a:t>4/28/2023</a:t>
            </a:fld>
            <a:endParaRPr lang="en-US" dirty="0"/>
          </a:p>
        </p:txBody>
      </p:sp>
      <p:sp>
        <p:nvSpPr>
          <p:cNvPr id="5" name="Footer Placeholder 4"/>
          <p:cNvSpPr>
            <a:spLocks noGrp="1"/>
          </p:cNvSpPr>
          <p:nvPr>
            <p:ph type="ftr" sz="quarter" idx="3"/>
          </p:nvPr>
        </p:nvSpPr>
        <p:spPr>
          <a:xfrm>
            <a:off x="1141414" y="5883277"/>
            <a:ext cx="6239308" cy="365125"/>
          </a:xfrm>
          <a:prstGeom prst="rect">
            <a:avLst/>
          </a:prstGeom>
        </p:spPr>
        <p:txBody>
          <a:bodyPr vert="horz" lIns="91440" tIns="45720" rIns="91440" bIns="45720" rtlCol="0" anchor="ctr"/>
          <a:lstStyle>
            <a:lvl1pPr algn="l">
              <a:defRPr sz="1051"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2" y="5883276"/>
            <a:ext cx="771090" cy="365125"/>
          </a:xfrm>
          <a:prstGeom prst="rect">
            <a:avLst/>
          </a:prstGeom>
        </p:spPr>
        <p:txBody>
          <a:bodyPr vert="horz" lIns="91440" tIns="45720" rIns="91440" bIns="45720" rtlCol="0" anchor="ctr"/>
          <a:lstStyle>
            <a:lvl1pPr algn="r">
              <a:defRPr sz="1051">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109223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22"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p:bodyStyle>
    <p:otherStyle>
      <a:defPPr>
        <a:defRPr lang="en-US"/>
      </a:defPPr>
      <a:lvl1pPr marL="0" algn="l" defTabSz="914422" rtl="0" eaLnBrk="1" latinLnBrk="0" hangingPunct="1">
        <a:defRPr sz="1801" kern="1200">
          <a:solidFill>
            <a:schemeClr val="tx1"/>
          </a:solidFill>
          <a:latin typeface="+mn-lt"/>
          <a:ea typeface="+mn-ea"/>
          <a:cs typeface="+mn-cs"/>
        </a:defRPr>
      </a:lvl1pPr>
      <a:lvl2pPr marL="457211" algn="l" defTabSz="914422" rtl="0" eaLnBrk="1" latinLnBrk="0" hangingPunct="1">
        <a:defRPr sz="1801" kern="1200">
          <a:solidFill>
            <a:schemeClr val="tx1"/>
          </a:solidFill>
          <a:latin typeface="+mn-lt"/>
          <a:ea typeface="+mn-ea"/>
          <a:cs typeface="+mn-cs"/>
        </a:defRPr>
      </a:lvl2pPr>
      <a:lvl3pPr marL="914422" algn="l" defTabSz="914422" rtl="0" eaLnBrk="1" latinLnBrk="0" hangingPunct="1">
        <a:defRPr sz="1801" kern="1200">
          <a:solidFill>
            <a:schemeClr val="tx1"/>
          </a:solidFill>
          <a:latin typeface="+mn-lt"/>
          <a:ea typeface="+mn-ea"/>
          <a:cs typeface="+mn-cs"/>
        </a:defRPr>
      </a:lvl3pPr>
      <a:lvl4pPr marL="1371635" algn="l" defTabSz="914422" rtl="0" eaLnBrk="1" latinLnBrk="0" hangingPunct="1">
        <a:defRPr sz="1801" kern="1200">
          <a:solidFill>
            <a:schemeClr val="tx1"/>
          </a:solidFill>
          <a:latin typeface="+mn-lt"/>
          <a:ea typeface="+mn-ea"/>
          <a:cs typeface="+mn-cs"/>
        </a:defRPr>
      </a:lvl4pPr>
      <a:lvl5pPr marL="1828846" algn="l" defTabSz="914422" rtl="0" eaLnBrk="1" latinLnBrk="0" hangingPunct="1">
        <a:defRPr sz="1801" kern="1200">
          <a:solidFill>
            <a:schemeClr val="tx1"/>
          </a:solidFill>
          <a:latin typeface="+mn-lt"/>
          <a:ea typeface="+mn-ea"/>
          <a:cs typeface="+mn-cs"/>
        </a:defRPr>
      </a:lvl5pPr>
      <a:lvl6pPr marL="2286057" algn="l" defTabSz="914422" rtl="0" eaLnBrk="1" latinLnBrk="0" hangingPunct="1">
        <a:defRPr sz="1801" kern="1200">
          <a:solidFill>
            <a:schemeClr val="tx1"/>
          </a:solidFill>
          <a:latin typeface="+mn-lt"/>
          <a:ea typeface="+mn-ea"/>
          <a:cs typeface="+mn-cs"/>
        </a:defRPr>
      </a:lvl6pPr>
      <a:lvl7pPr marL="2743268" algn="l" defTabSz="914422" rtl="0" eaLnBrk="1" latinLnBrk="0" hangingPunct="1">
        <a:defRPr sz="1801" kern="1200">
          <a:solidFill>
            <a:schemeClr val="tx1"/>
          </a:solidFill>
          <a:latin typeface="+mn-lt"/>
          <a:ea typeface="+mn-ea"/>
          <a:cs typeface="+mn-cs"/>
        </a:defRPr>
      </a:lvl7pPr>
      <a:lvl8pPr marL="3200481" algn="l" defTabSz="914422" rtl="0" eaLnBrk="1" latinLnBrk="0" hangingPunct="1">
        <a:defRPr sz="1801" kern="1200">
          <a:solidFill>
            <a:schemeClr val="tx1"/>
          </a:solidFill>
          <a:latin typeface="+mn-lt"/>
          <a:ea typeface="+mn-ea"/>
          <a:cs typeface="+mn-cs"/>
        </a:defRPr>
      </a:lvl8pPr>
      <a:lvl9pPr marL="3657692" algn="l" defTabSz="914422"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O4ahGmHenp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5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5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0.ppm"/><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80.png"/><Relationship Id="rId4"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g"/><Relationship Id="rId4" Type="http://schemas.openxmlformats.org/officeDocument/2006/relationships/image" Target="../media/image83.jp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5" Type="http://schemas.openxmlformats.org/officeDocument/2006/relationships/image" Target="../media/image95.png"/><Relationship Id="rId4"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smtClean="0"/>
              <a:t>Проектиране на програмни интерфейси</a:t>
            </a:r>
            <a:endParaRPr lang="bg-BG" dirty="0"/>
          </a:p>
        </p:txBody>
      </p:sp>
      <p:sp>
        <p:nvSpPr>
          <p:cNvPr id="3" name="Subtitle 2"/>
          <p:cNvSpPr>
            <a:spLocks noGrp="1"/>
          </p:cNvSpPr>
          <p:nvPr>
            <p:ph type="subTitle" idx="1"/>
          </p:nvPr>
        </p:nvSpPr>
        <p:spPr>
          <a:xfrm>
            <a:off x="1876428" y="3602038"/>
            <a:ext cx="8791575" cy="1724874"/>
          </a:xfrm>
        </p:spPr>
        <p:txBody>
          <a:bodyPr>
            <a:normAutofit/>
          </a:bodyPr>
          <a:lstStyle/>
          <a:p>
            <a:r>
              <a:rPr lang="bg-BG" sz="3600" b="1" dirty="0" smtClean="0"/>
              <a:t>Парадигми на взаимодействие</a:t>
            </a:r>
          </a:p>
          <a:p>
            <a:r>
              <a:rPr lang="bg-BG" sz="2400" b="1" dirty="0" smtClean="0"/>
              <a:t>(предоставяне на вход (въвеждане на информация))</a:t>
            </a:r>
            <a:endParaRPr lang="bg-BG" sz="3600" b="1" dirty="0"/>
          </a:p>
        </p:txBody>
      </p:sp>
    </p:spTree>
    <p:extLst>
      <p:ext uri="{BB962C8B-B14F-4D97-AF65-F5344CB8AC3E}">
        <p14:creationId xmlns:p14="http://schemas.microsoft.com/office/powerpoint/2010/main" val="1159717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1033599"/>
            <a:ext cx="10200168" cy="1850066"/>
          </a:xfrm>
        </p:spPr>
        <p:txBody>
          <a:bodyPr>
            <a:noAutofit/>
          </a:bodyPr>
          <a:lstStyle/>
          <a:p>
            <a:pPr marL="0" indent="0">
              <a:lnSpc>
                <a:spcPct val="114000"/>
              </a:lnSpc>
              <a:spcBef>
                <a:spcPts val="0"/>
              </a:spcBef>
              <a:buNone/>
            </a:pPr>
            <a:r>
              <a:rPr lang="bg-BG" sz="2800" dirty="0" smtClean="0"/>
              <a:t>Как да направим посочването </a:t>
            </a:r>
          </a:p>
          <a:p>
            <a:pPr marL="0" indent="0">
              <a:lnSpc>
                <a:spcPct val="114000"/>
              </a:lnSpc>
              <a:spcBef>
                <a:spcPts val="0"/>
              </a:spcBef>
              <a:buNone/>
            </a:pPr>
            <a:endParaRPr lang="bg-BG" sz="1400" dirty="0" smtClean="0"/>
          </a:p>
          <a:p>
            <a:pPr marL="0" indent="0">
              <a:lnSpc>
                <a:spcPct val="114000"/>
              </a:lnSpc>
              <a:spcBef>
                <a:spcPts val="0"/>
              </a:spcBef>
              <a:buNone/>
            </a:pPr>
            <a:r>
              <a:rPr lang="bg-BG" sz="2800" dirty="0" smtClean="0"/>
              <a:t>Фокусирани върху софтуера – подходи, който не се интересуват от крайната цел (</a:t>
            </a:r>
            <a:r>
              <a:rPr lang="en-US" sz="2800" dirty="0" smtClean="0"/>
              <a:t>target-agnostic</a:t>
            </a:r>
            <a:r>
              <a:rPr lang="bg-BG" sz="2800" dirty="0" smtClean="0"/>
              <a:t>)</a:t>
            </a:r>
            <a:r>
              <a:rPr lang="en-US" sz="2800" dirty="0" smtClean="0"/>
              <a:t>.</a:t>
            </a:r>
            <a:endParaRPr lang="bg-BG" sz="2800" dirty="0"/>
          </a:p>
        </p:txBody>
      </p:sp>
      <p:sp>
        <p:nvSpPr>
          <p:cNvPr id="7" name="Content Placeholder 2"/>
          <p:cNvSpPr txBox="1">
            <a:spLocks/>
          </p:cNvSpPr>
          <p:nvPr/>
        </p:nvSpPr>
        <p:spPr>
          <a:xfrm>
            <a:off x="7983294" y="5383782"/>
            <a:ext cx="3592017" cy="111456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Font typeface="Arial" panose="020B0604020202020204" pitchFamily="34" charset="0"/>
              <a:buNone/>
            </a:pPr>
            <a:r>
              <a:rPr lang="bg-BG" sz="2800" dirty="0" smtClean="0"/>
              <a:t>Промяна скоростта на курсора</a:t>
            </a:r>
            <a:endParaRPr lang="bg-BG"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87" y="2883665"/>
            <a:ext cx="6778237" cy="3614684"/>
          </a:xfrm>
          <a:prstGeom prst="rect">
            <a:avLst/>
          </a:prstGeom>
        </p:spPr>
      </p:pic>
    </p:spTree>
    <p:extLst>
      <p:ext uri="{BB962C8B-B14F-4D97-AF65-F5344CB8AC3E}">
        <p14:creationId xmlns:p14="http://schemas.microsoft.com/office/powerpoint/2010/main" val="2919396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1033599"/>
            <a:ext cx="10200168" cy="1850066"/>
          </a:xfrm>
        </p:spPr>
        <p:txBody>
          <a:bodyPr>
            <a:noAutofit/>
          </a:bodyPr>
          <a:lstStyle/>
          <a:p>
            <a:pPr marL="0" indent="0">
              <a:lnSpc>
                <a:spcPct val="114000"/>
              </a:lnSpc>
              <a:spcBef>
                <a:spcPts val="0"/>
              </a:spcBef>
              <a:buNone/>
            </a:pPr>
            <a:r>
              <a:rPr lang="bg-BG" sz="2800" dirty="0" smtClean="0"/>
              <a:t>Как да направим посочването </a:t>
            </a:r>
          </a:p>
          <a:p>
            <a:pPr marL="0" indent="0">
              <a:lnSpc>
                <a:spcPct val="114000"/>
              </a:lnSpc>
              <a:spcBef>
                <a:spcPts val="0"/>
              </a:spcBef>
              <a:buNone/>
            </a:pPr>
            <a:endParaRPr lang="bg-BG" sz="1400" dirty="0" smtClean="0"/>
          </a:p>
          <a:p>
            <a:pPr marL="0" indent="0">
              <a:lnSpc>
                <a:spcPct val="114000"/>
              </a:lnSpc>
              <a:spcBef>
                <a:spcPts val="0"/>
              </a:spcBef>
              <a:buNone/>
            </a:pPr>
            <a:r>
              <a:rPr lang="bg-BG" sz="2800" dirty="0" smtClean="0"/>
              <a:t>Фокусирани върху софтуера – подходи, който не се интересуват от крайната цел (</a:t>
            </a:r>
            <a:r>
              <a:rPr lang="en-US" sz="2800" dirty="0" smtClean="0"/>
              <a:t>target-agnostic</a:t>
            </a:r>
            <a:r>
              <a:rPr lang="bg-BG" sz="2800" dirty="0" smtClean="0"/>
              <a:t>)</a:t>
            </a:r>
            <a:r>
              <a:rPr lang="en-US" sz="2800" dirty="0" smtClean="0"/>
              <a:t>.</a:t>
            </a:r>
            <a:endParaRPr lang="bg-BG" sz="2800" dirty="0"/>
          </a:p>
        </p:txBody>
      </p:sp>
      <p:sp>
        <p:nvSpPr>
          <p:cNvPr id="7" name="Content Placeholder 2"/>
          <p:cNvSpPr txBox="1">
            <a:spLocks/>
          </p:cNvSpPr>
          <p:nvPr/>
        </p:nvSpPr>
        <p:spPr>
          <a:xfrm>
            <a:off x="6698512" y="5624622"/>
            <a:ext cx="4876799" cy="99068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Font typeface="Arial" panose="020B0604020202020204" pitchFamily="34" charset="0"/>
              <a:buNone/>
            </a:pPr>
            <a:r>
              <a:rPr lang="en-US" sz="2800" dirty="0" smtClean="0"/>
              <a:t>Angle Mouse – </a:t>
            </a:r>
          </a:p>
          <a:p>
            <a:pPr marL="0" indent="0" algn="ctr">
              <a:lnSpc>
                <a:spcPct val="114000"/>
              </a:lnSpc>
              <a:spcBef>
                <a:spcPts val="0"/>
              </a:spcBef>
              <a:buNone/>
            </a:pPr>
            <a:r>
              <a:rPr lang="en-US" sz="2800" dirty="0">
                <a:hlinkClick r:id="rId3"/>
              </a:rPr>
              <a:t>https://</a:t>
            </a:r>
            <a:r>
              <a:rPr lang="en-US" sz="2800" dirty="0" smtClean="0">
                <a:hlinkClick r:id="rId3"/>
              </a:rPr>
              <a:t>youtu.be/O4ahGmHenps</a:t>
            </a:r>
            <a:r>
              <a:rPr lang="en-US" sz="2800" dirty="0" smtClean="0"/>
              <a:t> </a:t>
            </a:r>
            <a:endParaRPr lang="bg-BG" sz="28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2" y="2979358"/>
            <a:ext cx="5388492" cy="3619379"/>
          </a:xfrm>
          <a:prstGeom prst="rect">
            <a:avLst/>
          </a:prstGeom>
        </p:spPr>
      </p:pic>
    </p:spTree>
    <p:extLst>
      <p:ext uri="{BB962C8B-B14F-4D97-AF65-F5344CB8AC3E}">
        <p14:creationId xmlns:p14="http://schemas.microsoft.com/office/powerpoint/2010/main" val="11817931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1033599"/>
            <a:ext cx="10200168" cy="1850066"/>
          </a:xfrm>
        </p:spPr>
        <p:txBody>
          <a:bodyPr>
            <a:noAutofit/>
          </a:bodyPr>
          <a:lstStyle/>
          <a:p>
            <a:pPr marL="0" indent="0">
              <a:lnSpc>
                <a:spcPct val="114000"/>
              </a:lnSpc>
              <a:spcBef>
                <a:spcPts val="0"/>
              </a:spcBef>
              <a:buNone/>
            </a:pPr>
            <a:r>
              <a:rPr lang="bg-BG" sz="2800" dirty="0" smtClean="0"/>
              <a:t>Как да направим посочването </a:t>
            </a:r>
          </a:p>
          <a:p>
            <a:pPr marL="0" indent="0">
              <a:lnSpc>
                <a:spcPct val="114000"/>
              </a:lnSpc>
              <a:spcBef>
                <a:spcPts val="0"/>
              </a:spcBef>
              <a:buNone/>
            </a:pPr>
            <a:endParaRPr lang="bg-BG" sz="1400" dirty="0" smtClean="0"/>
          </a:p>
          <a:p>
            <a:pPr marL="0" indent="0">
              <a:lnSpc>
                <a:spcPct val="114000"/>
              </a:lnSpc>
              <a:spcBef>
                <a:spcPts val="0"/>
              </a:spcBef>
              <a:buNone/>
            </a:pPr>
            <a:r>
              <a:rPr lang="bg-BG" sz="2800" dirty="0" smtClean="0"/>
              <a:t>Фокусирани върху софтуера – подходи, който се интересуват от крайната цел (</a:t>
            </a:r>
            <a:r>
              <a:rPr lang="en-US" sz="2800" dirty="0" smtClean="0"/>
              <a:t>target-aware</a:t>
            </a:r>
            <a:r>
              <a:rPr lang="bg-BG" sz="2800" dirty="0" smtClean="0"/>
              <a:t>)</a:t>
            </a:r>
            <a:r>
              <a:rPr lang="en-US" sz="2800" dirty="0"/>
              <a:t> </a:t>
            </a:r>
            <a:r>
              <a:rPr lang="en-US" sz="2800" dirty="0" smtClean="0"/>
              <a:t>– </a:t>
            </a:r>
            <a:r>
              <a:rPr lang="bg-BG" sz="2800" dirty="0" smtClean="0"/>
              <a:t>курсори в област (</a:t>
            </a:r>
            <a:r>
              <a:rPr lang="en-US" sz="2800" dirty="0" smtClean="0"/>
              <a:t>area cursors).</a:t>
            </a:r>
            <a:endParaRPr lang="bg-BG" sz="2800" dirty="0"/>
          </a:p>
        </p:txBody>
      </p:sp>
      <p:sp>
        <p:nvSpPr>
          <p:cNvPr id="7" name="Content Placeholder 2"/>
          <p:cNvSpPr txBox="1">
            <a:spLocks/>
          </p:cNvSpPr>
          <p:nvPr/>
        </p:nvSpPr>
        <p:spPr>
          <a:xfrm>
            <a:off x="6096001" y="6191152"/>
            <a:ext cx="4876799" cy="53234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Font typeface="Arial" panose="020B0604020202020204" pitchFamily="34" charset="0"/>
              <a:buNone/>
            </a:pPr>
            <a:r>
              <a:rPr lang="en-US" sz="2800" dirty="0" smtClean="0"/>
              <a:t>Bubble Cursor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619" y="2859381"/>
            <a:ext cx="3872577" cy="38090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035" y="2883665"/>
            <a:ext cx="4209610" cy="3199303"/>
          </a:xfrm>
          <a:prstGeom prst="rect">
            <a:avLst/>
          </a:prstGeom>
        </p:spPr>
      </p:pic>
    </p:spTree>
    <p:extLst>
      <p:ext uri="{BB962C8B-B14F-4D97-AF65-F5344CB8AC3E}">
        <p14:creationId xmlns:p14="http://schemas.microsoft.com/office/powerpoint/2010/main" val="2174718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1033599"/>
            <a:ext cx="10200168" cy="1850066"/>
          </a:xfrm>
        </p:spPr>
        <p:txBody>
          <a:bodyPr>
            <a:noAutofit/>
          </a:bodyPr>
          <a:lstStyle/>
          <a:p>
            <a:pPr marL="0" indent="0">
              <a:lnSpc>
                <a:spcPct val="114000"/>
              </a:lnSpc>
              <a:spcBef>
                <a:spcPts val="0"/>
              </a:spcBef>
              <a:buNone/>
            </a:pPr>
            <a:r>
              <a:rPr lang="bg-BG" sz="2800" dirty="0" smtClean="0"/>
              <a:t>Как да направим посочването </a:t>
            </a:r>
          </a:p>
          <a:p>
            <a:pPr marL="0" indent="0">
              <a:lnSpc>
                <a:spcPct val="114000"/>
              </a:lnSpc>
              <a:spcBef>
                <a:spcPts val="0"/>
              </a:spcBef>
              <a:buNone/>
            </a:pPr>
            <a:endParaRPr lang="bg-BG" sz="1400" dirty="0" smtClean="0"/>
          </a:p>
          <a:p>
            <a:pPr marL="0" indent="0">
              <a:lnSpc>
                <a:spcPct val="114000"/>
              </a:lnSpc>
              <a:spcBef>
                <a:spcPts val="0"/>
              </a:spcBef>
              <a:buNone/>
            </a:pPr>
            <a:r>
              <a:rPr lang="bg-BG" sz="2800" dirty="0" smtClean="0"/>
              <a:t>Фокусирани върху софтуера – подходи, който се интересуват от крайната цел (</a:t>
            </a:r>
            <a:r>
              <a:rPr lang="en-US" sz="2800" dirty="0" smtClean="0"/>
              <a:t>target-aware</a:t>
            </a:r>
            <a:r>
              <a:rPr lang="bg-BG" sz="2800" dirty="0" smtClean="0"/>
              <a:t>)</a:t>
            </a:r>
            <a:r>
              <a:rPr lang="en-US" sz="2800" dirty="0"/>
              <a:t> </a:t>
            </a:r>
            <a:r>
              <a:rPr lang="en-US" sz="2800" dirty="0" smtClean="0"/>
              <a:t>– </a:t>
            </a:r>
            <a:r>
              <a:rPr lang="bg-BG" sz="2800" dirty="0" smtClean="0"/>
              <a:t>курсори в област (</a:t>
            </a:r>
            <a:r>
              <a:rPr lang="en-US" sz="2800" dirty="0" smtClean="0"/>
              <a:t>area cursors).</a:t>
            </a:r>
            <a:endParaRPr lang="bg-BG" sz="2800" dirty="0"/>
          </a:p>
        </p:txBody>
      </p:sp>
      <p:sp>
        <p:nvSpPr>
          <p:cNvPr id="7" name="Content Placeholder 2"/>
          <p:cNvSpPr txBox="1">
            <a:spLocks/>
          </p:cNvSpPr>
          <p:nvPr/>
        </p:nvSpPr>
        <p:spPr>
          <a:xfrm>
            <a:off x="7038753" y="6191152"/>
            <a:ext cx="3934047" cy="53234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Font typeface="Arial" panose="020B0604020202020204" pitchFamily="34" charset="0"/>
              <a:buNone/>
            </a:pPr>
            <a:r>
              <a:rPr lang="en-US" sz="2800" dirty="0" err="1" smtClean="0"/>
              <a:t>CrossY</a:t>
            </a:r>
            <a:endParaRPr lang="en-US" sz="28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17" y="3073917"/>
            <a:ext cx="5100084" cy="2873047"/>
          </a:xfrm>
          <a:prstGeom prst="rect">
            <a:avLst/>
          </a:prstGeom>
        </p:spPr>
      </p:pic>
      <p:pic>
        <p:nvPicPr>
          <p:cNvPr id="1026" name="Picture 2" descr="A screenshot of CrossY, showing the motion of a mouse cursor through three controls, all selected without cl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405" y="2958345"/>
            <a:ext cx="3508744" cy="310418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995917" y="6191152"/>
            <a:ext cx="4876799" cy="53234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Font typeface="Arial" panose="020B0604020202020204" pitchFamily="34" charset="0"/>
              <a:buNone/>
            </a:pPr>
            <a:r>
              <a:rPr lang="en-US" sz="2800" dirty="0" smtClean="0"/>
              <a:t>Snapping</a:t>
            </a:r>
          </a:p>
        </p:txBody>
      </p:sp>
    </p:spTree>
    <p:extLst>
      <p:ext uri="{BB962C8B-B14F-4D97-AF65-F5344CB8AC3E}">
        <p14:creationId xmlns:p14="http://schemas.microsoft.com/office/powerpoint/2010/main" val="1809307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643" y="1225401"/>
            <a:ext cx="6634716" cy="4976037"/>
          </a:xfrm>
          <a:prstGeom prst="rect">
            <a:avLst/>
          </a:prstGeom>
        </p:spPr>
      </p:pic>
    </p:spTree>
    <p:extLst>
      <p:ext uri="{BB962C8B-B14F-4D97-AF65-F5344CB8AC3E}">
        <p14:creationId xmlns:p14="http://schemas.microsoft.com/office/powerpoint/2010/main" val="3155716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4" name="Content Placeholder 2"/>
          <p:cNvSpPr>
            <a:spLocks noGrp="1"/>
          </p:cNvSpPr>
          <p:nvPr>
            <p:ph idx="1"/>
          </p:nvPr>
        </p:nvSpPr>
        <p:spPr>
          <a:xfrm>
            <a:off x="995917" y="1201479"/>
            <a:ext cx="10200168" cy="3040912"/>
          </a:xfrm>
        </p:spPr>
        <p:txBody>
          <a:bodyPr>
            <a:noAutofit/>
          </a:bodyPr>
          <a:lstStyle/>
          <a:p>
            <a:pPr marL="0" indent="0">
              <a:lnSpc>
                <a:spcPct val="114000"/>
              </a:lnSpc>
              <a:spcBef>
                <a:spcPts val="0"/>
              </a:spcBef>
              <a:buNone/>
            </a:pPr>
            <a:r>
              <a:rPr lang="bg-BG" sz="2800" dirty="0" smtClean="0"/>
              <a:t>Въвеждането на текст трябва да поддържа:</a:t>
            </a:r>
          </a:p>
          <a:p>
            <a:pPr marL="0" indent="0">
              <a:lnSpc>
                <a:spcPct val="114000"/>
              </a:lnSpc>
              <a:spcBef>
                <a:spcPts val="0"/>
              </a:spcBef>
              <a:buNone/>
            </a:pPr>
            <a:endParaRPr lang="bg-BG" sz="1400" dirty="0" smtClean="0"/>
          </a:p>
          <a:p>
            <a:pPr>
              <a:lnSpc>
                <a:spcPct val="114000"/>
              </a:lnSpc>
              <a:spcBef>
                <a:spcPts val="0"/>
              </a:spcBef>
            </a:pPr>
            <a:r>
              <a:rPr lang="bg-BG" sz="2800" dirty="0" smtClean="0"/>
              <a:t>букви;</a:t>
            </a:r>
          </a:p>
          <a:p>
            <a:pPr>
              <a:lnSpc>
                <a:spcPct val="114000"/>
              </a:lnSpc>
              <a:spcBef>
                <a:spcPts val="0"/>
              </a:spcBef>
            </a:pPr>
            <a:r>
              <a:rPr lang="bg-BG" sz="2800" dirty="0" smtClean="0"/>
              <a:t>цифри;</a:t>
            </a:r>
          </a:p>
          <a:p>
            <a:pPr>
              <a:lnSpc>
                <a:spcPct val="114000"/>
              </a:lnSpc>
              <a:spcBef>
                <a:spcPts val="0"/>
              </a:spcBef>
            </a:pPr>
            <a:r>
              <a:rPr lang="bg-BG" sz="2800" dirty="0" smtClean="0"/>
              <a:t>символи от цялата човешка цивилизация.</a:t>
            </a:r>
          </a:p>
          <a:p>
            <a:pPr marL="0" indent="0">
              <a:lnSpc>
                <a:spcPct val="114000"/>
              </a:lnSpc>
              <a:spcBef>
                <a:spcPts val="0"/>
              </a:spcBef>
              <a:buNone/>
            </a:pPr>
            <a:endParaRPr lang="bg-BG" sz="1400" dirty="0"/>
          </a:p>
          <a:p>
            <a:pPr marL="0" indent="0">
              <a:lnSpc>
                <a:spcPct val="114000"/>
              </a:lnSpc>
              <a:spcBef>
                <a:spcPts val="0"/>
              </a:spcBef>
              <a:buNone/>
            </a:pPr>
            <a:r>
              <a:rPr lang="bg-BG" sz="2800" dirty="0" smtClean="0"/>
              <a:t>109 384 отделни символа от всички човешки езици</a:t>
            </a:r>
            <a:r>
              <a:rPr lang="en-US" sz="2800" dirty="0" smtClean="0"/>
              <a:t>.</a:t>
            </a:r>
            <a:endParaRPr lang="bg-BG" sz="2800" dirty="0" smtClean="0"/>
          </a:p>
        </p:txBody>
      </p:sp>
      <p:sp>
        <p:nvSpPr>
          <p:cNvPr id="6" name="Content Placeholder 2"/>
          <p:cNvSpPr txBox="1">
            <a:spLocks/>
          </p:cNvSpPr>
          <p:nvPr/>
        </p:nvSpPr>
        <p:spPr>
          <a:xfrm>
            <a:off x="1474381" y="4355571"/>
            <a:ext cx="5745125" cy="191610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800" dirty="0"/>
              <a:t>Unicode - </a:t>
            </a:r>
            <a:r>
              <a:rPr lang="ru-RU" sz="2800" dirty="0"/>
              <a:t>стандарт в компютърната индустрия за кодиране, представяне и обработка на текст на повечето писмености в света.</a:t>
            </a:r>
            <a:endParaRPr lang="bg-BG" sz="28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230" y="4355571"/>
            <a:ext cx="1631212" cy="1957455"/>
          </a:xfrm>
          <a:prstGeom prst="rect">
            <a:avLst/>
          </a:prstGeom>
        </p:spPr>
      </p:pic>
      <p:sp>
        <p:nvSpPr>
          <p:cNvPr id="8" name="Footer Placeholder 7"/>
          <p:cNvSpPr>
            <a:spLocks noGrp="1"/>
          </p:cNvSpPr>
          <p:nvPr>
            <p:ph type="ftr" sz="quarter" idx="11"/>
          </p:nvPr>
        </p:nvSpPr>
        <p:spPr>
          <a:xfrm>
            <a:off x="1619879" y="6384853"/>
            <a:ext cx="6239308" cy="365125"/>
          </a:xfrm>
        </p:spPr>
        <p:txBody>
          <a:bodyPr/>
          <a:lstStyle/>
          <a:p>
            <a:r>
              <a:rPr lang="en-US" smtClean="0"/>
              <a:t>https://en.wikipedia.org/wiki/List_of_Unicode_characters</a:t>
            </a:r>
            <a:endParaRPr lang="en-US" dirty="0"/>
          </a:p>
        </p:txBody>
      </p:sp>
    </p:spTree>
    <p:extLst>
      <p:ext uri="{BB962C8B-B14F-4D97-AF65-F5344CB8AC3E}">
        <p14:creationId xmlns:p14="http://schemas.microsoft.com/office/powerpoint/2010/main" val="17397602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397919"/>
            <a:ext cx="4098849" cy="115389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Въвеждането на текст преди компютрите</a:t>
            </a:r>
          </a:p>
        </p:txBody>
      </p:sp>
      <p:pic>
        <p:nvPicPr>
          <p:cNvPr id="2050" name="Picture 2" descr="A photograph of a Jewett No. 4 typewri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135" y="1155674"/>
            <a:ext cx="5241852" cy="548647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143002" y="6039293"/>
            <a:ext cx="4098849" cy="60285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r">
              <a:lnSpc>
                <a:spcPct val="114000"/>
              </a:lnSpc>
              <a:spcBef>
                <a:spcPts val="0"/>
              </a:spcBef>
              <a:buNone/>
            </a:pPr>
            <a:r>
              <a:rPr lang="en-US" sz="2800" dirty="0" smtClean="0"/>
              <a:t>Jewett </a:t>
            </a:r>
            <a:r>
              <a:rPr lang="bg-BG" sz="2800" dirty="0" smtClean="0"/>
              <a:t>№4</a:t>
            </a:r>
            <a:r>
              <a:rPr lang="en-US" sz="2800" dirty="0" smtClean="0"/>
              <a:t> </a:t>
            </a:r>
            <a:r>
              <a:rPr lang="bg-BG" sz="2800" dirty="0" smtClean="0"/>
              <a:t>от 1894 г.</a:t>
            </a:r>
          </a:p>
        </p:txBody>
      </p:sp>
    </p:spTree>
    <p:extLst>
      <p:ext uri="{BB962C8B-B14F-4D97-AF65-F5344CB8AC3E}">
        <p14:creationId xmlns:p14="http://schemas.microsoft.com/office/powerpoint/2010/main" val="3367968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397919"/>
            <a:ext cx="4258338" cy="486465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Въвеждането на текст при компютрите:</a:t>
            </a:r>
          </a:p>
          <a:p>
            <a:pPr marL="0" indent="0">
              <a:lnSpc>
                <a:spcPct val="114000"/>
              </a:lnSpc>
              <a:spcBef>
                <a:spcPts val="0"/>
              </a:spcBef>
              <a:buNone/>
            </a:pPr>
            <a:endParaRPr lang="bg-BG" sz="1600" dirty="0"/>
          </a:p>
          <a:p>
            <a:pPr>
              <a:lnSpc>
                <a:spcPct val="114000"/>
              </a:lnSpc>
              <a:spcBef>
                <a:spcPts val="0"/>
              </a:spcBef>
            </a:pPr>
            <a:r>
              <a:rPr lang="bg-BG" sz="2800" dirty="0" smtClean="0"/>
              <a:t>дискретно въвеждане;</a:t>
            </a:r>
          </a:p>
          <a:p>
            <a:pPr>
              <a:lnSpc>
                <a:spcPct val="114000"/>
              </a:lnSpc>
              <a:spcBef>
                <a:spcPts val="0"/>
              </a:spcBef>
            </a:pPr>
            <a:r>
              <a:rPr lang="bg-BG" sz="2800" dirty="0" smtClean="0"/>
              <a:t>непрекъснато въвеждане;</a:t>
            </a:r>
          </a:p>
          <a:p>
            <a:pPr>
              <a:lnSpc>
                <a:spcPct val="114000"/>
              </a:lnSpc>
              <a:spcBef>
                <a:spcPts val="0"/>
              </a:spcBef>
            </a:pPr>
            <a:r>
              <a:rPr lang="bg-BG" sz="2800" dirty="0" smtClean="0"/>
              <a:t>предсказано въвеждане.</a:t>
            </a:r>
          </a:p>
        </p:txBody>
      </p:sp>
      <p:pic>
        <p:nvPicPr>
          <p:cNvPr id="5122" name="Picture 2" descr="A photograph of many piles of many computer keybo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774" y="1578668"/>
            <a:ext cx="5947495" cy="4460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549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397919"/>
            <a:ext cx="9905998" cy="161109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800" dirty="0"/>
              <a:t>ASCII (American Standard Code for Information Interchange – </a:t>
            </a:r>
            <a:r>
              <a:rPr lang="bg-BG" sz="2800" dirty="0" smtClean="0"/>
              <a:t>Американски </a:t>
            </a:r>
            <a:r>
              <a:rPr lang="bg-BG" sz="2800" dirty="0"/>
              <a:t>стандартен код за обмен на </a:t>
            </a:r>
            <a:r>
              <a:rPr lang="bg-BG" sz="2800" dirty="0" smtClean="0"/>
              <a:t>информация</a:t>
            </a:r>
            <a:r>
              <a:rPr lang="en-US" sz="2800" dirty="0" smtClean="0"/>
              <a:t>) – </a:t>
            </a:r>
            <a:r>
              <a:rPr lang="ru-RU" sz="2800" dirty="0" smtClean="0"/>
              <a:t>символна </a:t>
            </a:r>
            <a:r>
              <a:rPr lang="ru-RU" sz="2800" dirty="0"/>
              <a:t>кодова таблица на основата на латинската азбука.</a:t>
            </a:r>
            <a:r>
              <a:rPr lang="en-US" sz="2800" dirty="0" smtClean="0"/>
              <a:t>  </a:t>
            </a:r>
            <a:endParaRPr lang="bg-BG" sz="28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921" y="3009014"/>
            <a:ext cx="8170606" cy="3200400"/>
          </a:xfrm>
          <a:prstGeom prst="rect">
            <a:avLst/>
          </a:prstGeom>
        </p:spPr>
      </p:pic>
    </p:spTree>
    <p:extLst>
      <p:ext uri="{BB962C8B-B14F-4D97-AF65-F5344CB8AC3E}">
        <p14:creationId xmlns:p14="http://schemas.microsoft.com/office/powerpoint/2010/main" val="409697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174626"/>
            <a:ext cx="9905998" cy="347179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800" dirty="0" smtClean="0"/>
              <a:t>UTF-8 (Unicode Transformation Format – 8-bit </a:t>
            </a:r>
            <a:r>
              <a:rPr lang="en-US" sz="2800" dirty="0"/>
              <a:t>– </a:t>
            </a:r>
            <a:r>
              <a:rPr lang="bg-BG" sz="2800" dirty="0" smtClean="0"/>
              <a:t>Формат за трансформация на </a:t>
            </a:r>
            <a:r>
              <a:rPr lang="en-US" sz="2800" dirty="0" smtClean="0"/>
              <a:t>Unicode – 8-bit) – </a:t>
            </a:r>
            <a:r>
              <a:rPr lang="bg-BG" sz="2800" dirty="0" smtClean="0"/>
              <a:t>кодиране на символи с променлива ширина (</a:t>
            </a:r>
            <a:r>
              <a:rPr lang="en-US" sz="2800" dirty="0"/>
              <a:t>variable-width character </a:t>
            </a:r>
            <a:r>
              <a:rPr lang="en-US" sz="2800" dirty="0" smtClean="0"/>
              <a:t>encoding</a:t>
            </a:r>
            <a:r>
              <a:rPr lang="bg-BG" sz="2800" dirty="0" smtClean="0"/>
              <a:t>):</a:t>
            </a:r>
          </a:p>
          <a:p>
            <a:pPr marL="540000">
              <a:lnSpc>
                <a:spcPct val="114000"/>
              </a:lnSpc>
              <a:spcBef>
                <a:spcPts val="0"/>
              </a:spcBef>
            </a:pPr>
            <a:r>
              <a:rPr lang="bg-BG" sz="2800" dirty="0" smtClean="0"/>
              <a:t>способен да кодира всички валидни символни кодови точки (</a:t>
            </a:r>
            <a:r>
              <a:rPr lang="en-US" sz="2800" dirty="0" smtClean="0"/>
              <a:t>character code point);</a:t>
            </a:r>
            <a:endParaRPr lang="bg-BG" sz="2800" dirty="0" smtClean="0"/>
          </a:p>
          <a:p>
            <a:pPr marL="540000">
              <a:lnSpc>
                <a:spcPct val="114000"/>
              </a:lnSpc>
              <a:spcBef>
                <a:spcPts val="0"/>
              </a:spcBef>
            </a:pPr>
            <a:r>
              <a:rPr lang="bg-BG" sz="2800" dirty="0" smtClean="0"/>
              <a:t>използва от 1 до 4 </a:t>
            </a:r>
            <a:r>
              <a:rPr lang="bg-BG" sz="2800" dirty="0" err="1" smtClean="0"/>
              <a:t>еднобайтови</a:t>
            </a:r>
            <a:r>
              <a:rPr lang="bg-BG" sz="2800" dirty="0" smtClean="0"/>
              <a:t> (8-</a:t>
            </a:r>
            <a:r>
              <a:rPr lang="en-US" sz="2800" dirty="0" smtClean="0"/>
              <a:t>bits) </a:t>
            </a:r>
            <a:r>
              <a:rPr lang="bg-BG" sz="2800" dirty="0" smtClean="0"/>
              <a:t>кодови единици;</a:t>
            </a:r>
            <a:endParaRPr lang="en-US" sz="2800" dirty="0" smtClean="0"/>
          </a:p>
          <a:p>
            <a:pPr marL="540000">
              <a:lnSpc>
                <a:spcPct val="114000"/>
              </a:lnSpc>
              <a:spcBef>
                <a:spcPts val="0"/>
              </a:spcBef>
            </a:pPr>
            <a:r>
              <a:rPr lang="bg-BG" sz="2800" dirty="0" smtClean="0"/>
              <a:t>обратно съвместим с </a:t>
            </a:r>
            <a:r>
              <a:rPr lang="en-US" sz="2800" dirty="0" smtClean="0"/>
              <a:t>ASCII.</a:t>
            </a:r>
            <a:endParaRPr lang="bg-BG" sz="2800" dirty="0" smtClean="0"/>
          </a:p>
        </p:txBody>
      </p:sp>
      <p:sp>
        <p:nvSpPr>
          <p:cNvPr id="7" name="Content Placeholder 2"/>
          <p:cNvSpPr txBox="1">
            <a:spLocks/>
          </p:cNvSpPr>
          <p:nvPr/>
        </p:nvSpPr>
        <p:spPr>
          <a:xfrm>
            <a:off x="1143002" y="4614532"/>
            <a:ext cx="10042449" cy="207334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Кодова точка (</a:t>
            </a:r>
            <a:r>
              <a:rPr lang="en-US" sz="2800" dirty="0" smtClean="0"/>
              <a:t>code point)</a:t>
            </a:r>
            <a:r>
              <a:rPr lang="bg-BG" sz="2800" dirty="0" smtClean="0"/>
              <a:t> – цифрова стойност, която съответства на точно определен символ</a:t>
            </a:r>
            <a:r>
              <a:rPr lang="en-US" sz="2800" dirty="0" smtClean="0"/>
              <a:t>.</a:t>
            </a:r>
          </a:p>
          <a:p>
            <a:pPr marL="0" indent="0">
              <a:lnSpc>
                <a:spcPct val="114000"/>
              </a:lnSpc>
              <a:spcBef>
                <a:spcPts val="0"/>
              </a:spcBef>
              <a:buNone/>
            </a:pPr>
            <a:r>
              <a:rPr lang="en-US" sz="2800" dirty="0" smtClean="0"/>
              <a:t>ASCII – 128 </a:t>
            </a:r>
            <a:r>
              <a:rPr lang="bg-BG" sz="2800" dirty="0" smtClean="0"/>
              <a:t>кодови точки (00</a:t>
            </a:r>
            <a:r>
              <a:rPr lang="en-US" sz="2800" baseline="-25000" dirty="0" smtClean="0"/>
              <a:t>hex</a:t>
            </a:r>
            <a:r>
              <a:rPr lang="en-US" sz="2800" dirty="0" smtClean="0"/>
              <a:t> – 7F</a:t>
            </a:r>
            <a:r>
              <a:rPr lang="en-US" sz="2800" baseline="-25000" dirty="0" smtClean="0"/>
              <a:t>hex</a:t>
            </a:r>
            <a:r>
              <a:rPr lang="en-US" sz="2800" dirty="0" smtClean="0"/>
              <a:t>)</a:t>
            </a:r>
          </a:p>
          <a:p>
            <a:pPr marL="0" indent="0">
              <a:lnSpc>
                <a:spcPct val="114000"/>
              </a:lnSpc>
              <a:spcBef>
                <a:spcPts val="0"/>
              </a:spcBef>
              <a:buNone/>
            </a:pPr>
            <a:r>
              <a:rPr lang="en-US" sz="2800" dirty="0" smtClean="0"/>
              <a:t>Extended ASCII – 256 </a:t>
            </a:r>
            <a:r>
              <a:rPr lang="bg-BG" sz="2800" dirty="0" smtClean="0"/>
              <a:t>кодови точки </a:t>
            </a:r>
            <a:r>
              <a:rPr lang="bg-BG" sz="2800" dirty="0"/>
              <a:t>(00</a:t>
            </a:r>
            <a:r>
              <a:rPr lang="en-US" sz="2800" baseline="-25000" dirty="0"/>
              <a:t>hex</a:t>
            </a:r>
            <a:r>
              <a:rPr lang="en-US" sz="2800" dirty="0"/>
              <a:t> – </a:t>
            </a:r>
            <a:r>
              <a:rPr lang="en-US" sz="2800" dirty="0" err="1"/>
              <a:t>F</a:t>
            </a:r>
            <a:r>
              <a:rPr lang="en-US" sz="2800" dirty="0" err="1" smtClean="0"/>
              <a:t>F</a:t>
            </a:r>
            <a:r>
              <a:rPr lang="en-US" sz="2800" baseline="-25000" dirty="0" err="1" smtClean="0"/>
              <a:t>hex</a:t>
            </a:r>
            <a:r>
              <a:rPr lang="en-US" sz="2800" dirty="0"/>
              <a:t>)</a:t>
            </a:r>
          </a:p>
          <a:p>
            <a:pPr marL="0" indent="0">
              <a:lnSpc>
                <a:spcPct val="114000"/>
              </a:lnSpc>
              <a:spcBef>
                <a:spcPts val="0"/>
              </a:spcBef>
              <a:buNone/>
            </a:pPr>
            <a:endParaRPr lang="bg-BG" sz="2800" dirty="0" smtClean="0"/>
          </a:p>
        </p:txBody>
      </p:sp>
    </p:spTree>
    <p:extLst>
      <p:ext uri="{BB962C8B-B14F-4D97-AF65-F5344CB8AC3E}">
        <p14:creationId xmlns:p14="http://schemas.microsoft.com/office/powerpoint/2010/main" val="2503152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1627780" y="1605517"/>
            <a:ext cx="8936441" cy="4051004"/>
          </a:xfrm>
        </p:spPr>
        <p:txBody>
          <a:bodyPr>
            <a:noAutofit/>
          </a:bodyPr>
          <a:lstStyle/>
          <a:p>
            <a:pPr marL="0" indent="0">
              <a:lnSpc>
                <a:spcPct val="114000"/>
              </a:lnSpc>
              <a:spcBef>
                <a:spcPts val="0"/>
              </a:spcBef>
              <a:buNone/>
            </a:pPr>
            <a:r>
              <a:rPr lang="bg-BG" sz="2800" dirty="0" smtClean="0"/>
              <a:t>Какво е посочването?</a:t>
            </a:r>
            <a:endParaRPr lang="bg-BG" sz="2800" dirty="0"/>
          </a:p>
          <a:p>
            <a:pPr marL="0" indent="0">
              <a:lnSpc>
                <a:spcPct val="114000"/>
              </a:lnSpc>
              <a:spcBef>
                <a:spcPts val="0"/>
              </a:spcBef>
              <a:buNone/>
            </a:pPr>
            <a:endParaRPr lang="ru-RU" sz="1401" dirty="0"/>
          </a:p>
          <a:p>
            <a:pPr marL="0" indent="0">
              <a:lnSpc>
                <a:spcPct val="114000"/>
              </a:lnSpc>
              <a:spcBef>
                <a:spcPts val="0"/>
              </a:spcBef>
              <a:buNone/>
            </a:pPr>
            <a:r>
              <a:rPr lang="bg-BG" sz="2800" dirty="0" smtClean="0"/>
              <a:t>Насочено движение, при което човек има </a:t>
            </a:r>
            <a:r>
              <a:rPr lang="bg-BG" sz="2800" b="1" dirty="0" smtClean="0"/>
              <a:t>цел</a:t>
            </a:r>
            <a:r>
              <a:rPr lang="bg-BG" sz="2800" dirty="0" smtClean="0"/>
              <a:t>, която трябва да бъде еднозначно показана чрез посочващо устройство.</a:t>
            </a:r>
            <a:r>
              <a:rPr lang="en-US" sz="2800" dirty="0"/>
              <a:t> </a:t>
            </a:r>
            <a:r>
              <a:rPr lang="bg-BG" sz="2800" dirty="0" smtClean="0"/>
              <a:t>Не тясно свързано с дизайна на интерфейси.</a:t>
            </a:r>
          </a:p>
          <a:p>
            <a:pPr marL="0" indent="0">
              <a:lnSpc>
                <a:spcPct val="114000"/>
              </a:lnSpc>
              <a:spcBef>
                <a:spcPts val="0"/>
              </a:spcBef>
              <a:buNone/>
            </a:pPr>
            <a:endParaRPr lang="bg-BG" sz="1400" dirty="0"/>
          </a:p>
          <a:p>
            <a:pPr marL="0" indent="0">
              <a:lnSpc>
                <a:spcPct val="114000"/>
              </a:lnSpc>
              <a:spcBef>
                <a:spcPts val="0"/>
              </a:spcBef>
              <a:buNone/>
            </a:pPr>
            <a:r>
              <a:rPr lang="bg-BG" sz="2800" dirty="0" smtClean="0"/>
              <a:t>Движение в „затворен цикъл“ – при него системата реагира на своето еволюиращо състояние.</a:t>
            </a:r>
            <a:endParaRPr lang="bg-BG" sz="2800" dirty="0"/>
          </a:p>
        </p:txBody>
      </p:sp>
    </p:spTree>
    <p:extLst>
      <p:ext uri="{BB962C8B-B14F-4D97-AF65-F5344CB8AC3E}">
        <p14:creationId xmlns:p14="http://schemas.microsoft.com/office/powerpoint/2010/main" val="4005712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318436"/>
            <a:ext cx="9905998" cy="7123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800" dirty="0" smtClean="0"/>
              <a:t>UTF-8 </a:t>
            </a:r>
            <a:r>
              <a:rPr lang="bg-BG" sz="2800" dirty="0" smtClean="0"/>
              <a:t>кодиране</a:t>
            </a:r>
          </a:p>
        </p:txBody>
      </p:sp>
      <p:graphicFrame>
        <p:nvGraphicFramePr>
          <p:cNvPr id="3" name="Table 2"/>
          <p:cNvGraphicFramePr>
            <a:graphicFrameLocks noGrp="1"/>
          </p:cNvGraphicFramePr>
          <p:nvPr>
            <p:extLst>
              <p:ext uri="{D42A27DB-BD31-4B8C-83A1-F6EECF244321}">
                <p14:modId xmlns:p14="http://schemas.microsoft.com/office/powerpoint/2010/main" val="110818654"/>
              </p:ext>
            </p:extLst>
          </p:nvPr>
        </p:nvGraphicFramePr>
        <p:xfrm>
          <a:off x="2031996" y="2703484"/>
          <a:ext cx="8105328" cy="2123694"/>
        </p:xfrm>
        <a:graphic>
          <a:graphicData uri="http://schemas.openxmlformats.org/drawingml/2006/table">
            <a:tbl>
              <a:tblPr firstRow="1" bandRow="1">
                <a:tableStyleId>{7E9639D4-E3E2-4D34-9284-5A2195B3D0D7}</a:tableStyleId>
              </a:tblPr>
              <a:tblGrid>
                <a:gridCol w="1532664"/>
                <a:gridCol w="1532664"/>
                <a:gridCol w="1260000"/>
                <a:gridCol w="1260000"/>
                <a:gridCol w="1260000"/>
                <a:gridCol w="1260000"/>
              </a:tblGrid>
              <a:tr h="370840">
                <a:tc>
                  <a:txBody>
                    <a:bodyPr/>
                    <a:lstStyle/>
                    <a:p>
                      <a:pPr algn="ctr"/>
                      <a:r>
                        <a:rPr lang="bg-BG" dirty="0" smtClean="0"/>
                        <a:t>Първа кодова точка</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bg-BG" dirty="0" smtClean="0"/>
                        <a:t>Последна кодова точка </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bg-BG" dirty="0" smtClean="0"/>
                        <a:t>Байт 1</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bg-BG" dirty="0" smtClean="0"/>
                        <a:t>Байт</a:t>
                      </a:r>
                      <a:r>
                        <a:rPr lang="bg-BG" baseline="0" dirty="0" smtClean="0"/>
                        <a:t> 2</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bg-BG" dirty="0" smtClean="0"/>
                        <a:t>Байт 3</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bg-BG" dirty="0" smtClean="0"/>
                        <a:t>Байт</a:t>
                      </a:r>
                      <a:r>
                        <a:rPr lang="bg-BG" baseline="0" dirty="0" smtClean="0"/>
                        <a:t> 4</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r>
              <a:tr h="370840">
                <a:tc>
                  <a:txBody>
                    <a:bodyPr/>
                    <a:lstStyle/>
                    <a:p>
                      <a:pPr algn="r"/>
                      <a:r>
                        <a:rPr lang="en-US" dirty="0" smtClean="0"/>
                        <a:t>U+0000</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t>U+007F</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0xxxxxxx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3">
                  <a:txBody>
                    <a:bodyPr/>
                    <a:lstStyle/>
                    <a:p>
                      <a:pPr algn="ct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50000"/>
                      </a:schemeClr>
                    </a:solidFill>
                  </a:tcPr>
                </a:tc>
                <a:tc hMerge="1">
                  <a:txBody>
                    <a:bodyPr/>
                    <a:lstStyle/>
                    <a:p>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70840">
                <a:tc>
                  <a:txBody>
                    <a:bodyPr/>
                    <a:lstStyle/>
                    <a:p>
                      <a:pPr algn="r"/>
                      <a:r>
                        <a:rPr lang="en-US" dirty="0" smtClean="0"/>
                        <a:t>U+0080</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t>U+07FF</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110xxxxx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10xxxxxx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50000"/>
                      </a:schemeClr>
                    </a:solidFill>
                  </a:tcPr>
                </a:tc>
                <a:tc hMerge="1">
                  <a:txBody>
                    <a:bodyPr/>
                    <a:lstStyle/>
                    <a:p>
                      <a:pPr algn="ct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70840">
                <a:tc>
                  <a:txBody>
                    <a:bodyPr/>
                    <a:lstStyle/>
                    <a:p>
                      <a:pPr algn="r"/>
                      <a:r>
                        <a:rPr lang="en-US" dirty="0" smtClean="0"/>
                        <a:t>U+0800</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t>U+FFFF</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1110xxxx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10xxxxxx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10xxxxxx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50000"/>
                      </a:schemeClr>
                    </a:solidFill>
                  </a:tcPr>
                </a:tc>
              </a:tr>
              <a:tr h="370840">
                <a:tc>
                  <a:txBody>
                    <a:bodyPr/>
                    <a:lstStyle/>
                    <a:p>
                      <a:pPr algn="r"/>
                      <a:r>
                        <a:rPr lang="en-US" dirty="0" smtClean="0"/>
                        <a:t>U+10000</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t>U+10FFFF*</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11110xxx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10xxxxxx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10xxxxxx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t>10xxxxxx</a:t>
                      </a:r>
                      <a:endParaRPr lang="bg-BG"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sp>
        <p:nvSpPr>
          <p:cNvPr id="8" name="Content Placeholder 2"/>
          <p:cNvSpPr txBox="1">
            <a:spLocks/>
          </p:cNvSpPr>
          <p:nvPr/>
        </p:nvSpPr>
        <p:spPr>
          <a:xfrm>
            <a:off x="1143002" y="5826640"/>
            <a:ext cx="9905998" cy="7123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1600" dirty="0" smtClean="0"/>
              <a:t>* - </a:t>
            </a:r>
            <a:r>
              <a:rPr lang="ru-RU" sz="1600" dirty="0"/>
              <a:t>По-ранният RFC2279 позволяваше UTF-8 кодиране чрез кодова точка U+7FFFFFF. Но текущият RFC3629 §3 ограничава UTF-8 кодирането чрез кодова точка U+10FFFF, за да съответства на ограниченията на UTF-16.</a:t>
            </a:r>
            <a:endParaRPr lang="bg-BG" sz="1600" dirty="0" smtClean="0"/>
          </a:p>
        </p:txBody>
      </p:sp>
    </p:spTree>
    <p:extLst>
      <p:ext uri="{BB962C8B-B14F-4D97-AF65-F5344CB8AC3E}">
        <p14:creationId xmlns:p14="http://schemas.microsoft.com/office/powerpoint/2010/main" val="507379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171689"/>
            <a:ext cx="9905998" cy="56352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800" dirty="0" smtClean="0"/>
              <a:t>UTF-8 </a:t>
            </a:r>
            <a:r>
              <a:rPr lang="bg-BG" sz="2800" dirty="0" smtClean="0"/>
              <a:t>примери</a:t>
            </a:r>
          </a:p>
        </p:txBody>
      </p:sp>
      <p:sp>
        <p:nvSpPr>
          <p:cNvPr id="7" name="Content Placeholder 2"/>
          <p:cNvSpPr txBox="1">
            <a:spLocks/>
          </p:cNvSpPr>
          <p:nvPr/>
        </p:nvSpPr>
        <p:spPr>
          <a:xfrm>
            <a:off x="1143002" y="1735216"/>
            <a:ext cx="10244468" cy="501645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000" dirty="0" smtClean="0"/>
              <a:t>Кодиране на символа за евро </a:t>
            </a:r>
            <a:r>
              <a:rPr lang="bg-BG" sz="2000" dirty="0" smtClean="0">
                <a:latin typeface="Times New Roman" panose="02020603050405020304" pitchFamily="18" charset="0"/>
                <a:cs typeface="Times New Roman" panose="02020603050405020304" pitchFamily="18" charset="0"/>
              </a:rPr>
              <a:t>€</a:t>
            </a:r>
            <a:r>
              <a:rPr lang="bg-BG" sz="2000" dirty="0" smtClean="0"/>
              <a:t>:</a:t>
            </a:r>
          </a:p>
          <a:p>
            <a:pPr marL="540000" indent="-252000">
              <a:lnSpc>
                <a:spcPct val="114000"/>
              </a:lnSpc>
              <a:spcBef>
                <a:spcPts val="0"/>
              </a:spcBef>
              <a:buFont typeface="+mj-lt"/>
              <a:buAutoNum type="arabicPeriod"/>
            </a:pPr>
            <a:r>
              <a:rPr lang="ru-RU" sz="2000" dirty="0"/>
              <a:t>Кодовата точка на Unicode за € е </a:t>
            </a:r>
            <a:r>
              <a:rPr lang="ru-RU" sz="2000" dirty="0" smtClean="0"/>
              <a:t>U+20AC;</a:t>
            </a:r>
            <a:endParaRPr lang="ru-RU" sz="2000" dirty="0"/>
          </a:p>
          <a:p>
            <a:pPr marL="540000" indent="-252000">
              <a:lnSpc>
                <a:spcPct val="114000"/>
              </a:lnSpc>
              <a:spcBef>
                <a:spcPts val="0"/>
              </a:spcBef>
              <a:buFont typeface="+mj-lt"/>
              <a:buAutoNum type="arabicPeriod"/>
            </a:pPr>
            <a:r>
              <a:rPr lang="ru-RU" sz="2000" dirty="0" smtClean="0"/>
              <a:t>Тази </a:t>
            </a:r>
            <a:r>
              <a:rPr lang="ru-RU" sz="2000" dirty="0"/>
              <a:t>кодова точка се намира между U+0800 и U+FFFF, това ще отнеме три байта за кодиране.</a:t>
            </a:r>
          </a:p>
          <a:p>
            <a:pPr marL="540000" indent="-252000">
              <a:lnSpc>
                <a:spcPct val="114000"/>
              </a:lnSpc>
              <a:spcBef>
                <a:spcPts val="0"/>
              </a:spcBef>
              <a:buFont typeface="+mj-lt"/>
              <a:buAutoNum type="arabicPeriod"/>
            </a:pPr>
            <a:r>
              <a:rPr lang="ru-RU" sz="2000" dirty="0"/>
              <a:t>Шестнадесетичният 20AC </a:t>
            </a:r>
            <a:r>
              <a:rPr lang="ru-RU" sz="2000" dirty="0" smtClean="0"/>
              <a:t>двоичен е </a:t>
            </a:r>
            <a:r>
              <a:rPr lang="ru-RU" sz="2000" dirty="0">
                <a:solidFill>
                  <a:srgbClr val="0070C0"/>
                </a:solidFill>
              </a:rPr>
              <a:t>0010</a:t>
            </a:r>
            <a:r>
              <a:rPr lang="ru-RU" sz="2000" dirty="0"/>
              <a:t> </a:t>
            </a:r>
            <a:r>
              <a:rPr lang="ru-RU" sz="2000" dirty="0">
                <a:solidFill>
                  <a:srgbClr val="FF0000"/>
                </a:solidFill>
              </a:rPr>
              <a:t>0000 10</a:t>
            </a:r>
            <a:r>
              <a:rPr lang="ru-RU" sz="2000" dirty="0">
                <a:solidFill>
                  <a:srgbClr val="00B050"/>
                </a:solidFill>
              </a:rPr>
              <a:t>10 </a:t>
            </a:r>
            <a:r>
              <a:rPr lang="ru-RU" sz="2000" dirty="0" smtClean="0">
                <a:solidFill>
                  <a:srgbClr val="00B050"/>
                </a:solidFill>
              </a:rPr>
              <a:t>1100 </a:t>
            </a:r>
            <a:r>
              <a:rPr lang="ru-RU" sz="2000" dirty="0" smtClean="0"/>
              <a:t>(кода се допълва до 16 бита);</a:t>
            </a:r>
            <a:endParaRPr lang="ru-RU" sz="2000" dirty="0"/>
          </a:p>
          <a:p>
            <a:pPr marL="540000" indent="-252000">
              <a:lnSpc>
                <a:spcPct val="114000"/>
              </a:lnSpc>
              <a:spcBef>
                <a:spcPts val="0"/>
              </a:spcBef>
              <a:buFont typeface="+mj-lt"/>
              <a:buAutoNum type="arabicPeriod"/>
            </a:pPr>
            <a:r>
              <a:rPr lang="ru-RU" sz="2000" dirty="0"/>
              <a:t>Тъй като кодирането ще бъде </a:t>
            </a:r>
            <a:r>
              <a:rPr lang="ru-RU" sz="2000" dirty="0" smtClean="0"/>
              <a:t>три </a:t>
            </a:r>
            <a:r>
              <a:rPr lang="ru-RU" sz="2000" dirty="0"/>
              <a:t>байта, водещият му байт започва с </a:t>
            </a:r>
            <a:r>
              <a:rPr lang="ru-RU" sz="2000" dirty="0" smtClean="0"/>
              <a:t>1110...</a:t>
            </a:r>
            <a:endParaRPr lang="ru-RU" sz="2000" dirty="0"/>
          </a:p>
          <a:p>
            <a:pPr marL="540000" indent="-252000">
              <a:lnSpc>
                <a:spcPct val="114000"/>
              </a:lnSpc>
              <a:spcBef>
                <a:spcPts val="0"/>
              </a:spcBef>
              <a:buFont typeface="+mj-lt"/>
              <a:buAutoNum type="arabicPeriod"/>
            </a:pPr>
            <a:r>
              <a:rPr lang="ru-RU" sz="2000" dirty="0"/>
              <a:t>Четирите най-значими бита на кодовата точка се съхраняват в оставащите четири бита от нисък порядък на този байт (1110</a:t>
            </a:r>
            <a:r>
              <a:rPr lang="ru-RU" sz="2000" dirty="0">
                <a:solidFill>
                  <a:srgbClr val="0070C0"/>
                </a:solidFill>
              </a:rPr>
              <a:t>0010</a:t>
            </a:r>
            <a:r>
              <a:rPr lang="ru-RU" sz="2000" dirty="0" smtClean="0"/>
              <a:t>). Остават12 </a:t>
            </a:r>
            <a:r>
              <a:rPr lang="ru-RU" sz="2000" dirty="0"/>
              <a:t>бита </a:t>
            </a:r>
            <a:r>
              <a:rPr lang="ru-RU" sz="2000" dirty="0" smtClean="0"/>
              <a:t>– ...0000 </a:t>
            </a:r>
            <a:r>
              <a:rPr lang="ru-RU" sz="2000" dirty="0"/>
              <a:t>1010 </a:t>
            </a:r>
            <a:r>
              <a:rPr lang="ru-RU" sz="2000" dirty="0" smtClean="0"/>
              <a:t>1100.</a:t>
            </a:r>
            <a:endParaRPr lang="ru-RU" sz="2000" dirty="0"/>
          </a:p>
          <a:p>
            <a:pPr marL="540000" indent="-252000">
              <a:lnSpc>
                <a:spcPct val="114000"/>
              </a:lnSpc>
              <a:spcBef>
                <a:spcPts val="0"/>
              </a:spcBef>
              <a:buFont typeface="+mj-lt"/>
              <a:buAutoNum type="arabicPeriod"/>
            </a:pPr>
            <a:r>
              <a:rPr lang="ru-RU" sz="2000" dirty="0" smtClean="0"/>
              <a:t>Останалите 2 байта </a:t>
            </a:r>
            <a:r>
              <a:rPr lang="ru-RU" sz="2000" dirty="0"/>
              <a:t>съдържат точно </a:t>
            </a:r>
            <a:r>
              <a:rPr lang="ru-RU" sz="2000" dirty="0" smtClean="0"/>
              <a:t>по шест </a:t>
            </a:r>
            <a:r>
              <a:rPr lang="ru-RU" sz="2000" dirty="0"/>
              <a:t>бита от кодовата точка. </a:t>
            </a:r>
            <a:r>
              <a:rPr lang="ru-RU" sz="2000" dirty="0" smtClean="0"/>
              <a:t>Следващите </a:t>
            </a:r>
            <a:r>
              <a:rPr lang="ru-RU" sz="2000" dirty="0"/>
              <a:t>шест бита от кодовата точка се съхраняват в </a:t>
            </a:r>
            <a:r>
              <a:rPr lang="ru-RU" sz="2000" dirty="0" smtClean="0"/>
              <a:t>шестте </a:t>
            </a:r>
            <a:r>
              <a:rPr lang="ru-RU" sz="2000" dirty="0"/>
              <a:t>бита от по-нисък </a:t>
            </a:r>
            <a:r>
              <a:rPr lang="ru-RU" sz="2000" dirty="0" smtClean="0"/>
              <a:t>разряд на втория байт –10</a:t>
            </a:r>
            <a:r>
              <a:rPr lang="ru-RU" sz="2000" dirty="0" smtClean="0">
                <a:solidFill>
                  <a:srgbClr val="FF0000"/>
                </a:solidFill>
              </a:rPr>
              <a:t>000010</a:t>
            </a:r>
            <a:r>
              <a:rPr lang="ru-RU" sz="2000" dirty="0" smtClean="0"/>
              <a:t>.</a:t>
            </a:r>
            <a:endParaRPr lang="ru-RU" sz="2000" dirty="0"/>
          </a:p>
          <a:p>
            <a:pPr marL="540000" indent="-252000">
              <a:lnSpc>
                <a:spcPct val="114000"/>
              </a:lnSpc>
              <a:spcBef>
                <a:spcPts val="0"/>
              </a:spcBef>
              <a:buFont typeface="+mj-lt"/>
              <a:buAutoNum type="arabicPeriod"/>
            </a:pPr>
            <a:r>
              <a:rPr lang="ru-RU" sz="2000" dirty="0" smtClean="0"/>
              <a:t>Последните </a:t>
            </a:r>
            <a:r>
              <a:rPr lang="ru-RU" sz="2000" dirty="0"/>
              <a:t>шест бита от кодовата точка се съхраняват в шестте </a:t>
            </a:r>
            <a:r>
              <a:rPr lang="ru-RU" sz="2000" dirty="0" smtClean="0"/>
              <a:t>бита с по-нисък разряд </a:t>
            </a:r>
            <a:r>
              <a:rPr lang="ru-RU" sz="2000" dirty="0"/>
              <a:t>на </a:t>
            </a:r>
            <a:r>
              <a:rPr lang="ru-RU" sz="2000" dirty="0" smtClean="0"/>
              <a:t>третия байт – 10</a:t>
            </a:r>
            <a:r>
              <a:rPr lang="ru-RU" sz="2000" dirty="0" smtClean="0">
                <a:solidFill>
                  <a:srgbClr val="00B050"/>
                </a:solidFill>
              </a:rPr>
              <a:t>101100</a:t>
            </a:r>
            <a:r>
              <a:rPr lang="ru-RU" sz="2000" dirty="0"/>
              <a:t>).</a:t>
            </a:r>
            <a:endParaRPr lang="bg-BG" sz="2000" dirty="0" smtClean="0"/>
          </a:p>
        </p:txBody>
      </p:sp>
    </p:spTree>
    <p:extLst>
      <p:ext uri="{BB962C8B-B14F-4D97-AF65-F5344CB8AC3E}">
        <p14:creationId xmlns:p14="http://schemas.microsoft.com/office/powerpoint/2010/main" val="4823782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318436"/>
            <a:ext cx="9905998" cy="7123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800" dirty="0" smtClean="0"/>
              <a:t>UTF-8 </a:t>
            </a:r>
            <a:r>
              <a:rPr lang="bg-BG" sz="2800" dirty="0" smtClean="0"/>
              <a:t>кодиране</a:t>
            </a:r>
          </a:p>
        </p:txBody>
      </p:sp>
      <p:graphicFrame>
        <p:nvGraphicFramePr>
          <p:cNvPr id="3" name="Table 2"/>
          <p:cNvGraphicFramePr>
            <a:graphicFrameLocks noGrp="1"/>
          </p:cNvGraphicFramePr>
          <p:nvPr>
            <p:extLst>
              <p:ext uri="{D42A27DB-BD31-4B8C-83A1-F6EECF244321}">
                <p14:modId xmlns:p14="http://schemas.microsoft.com/office/powerpoint/2010/main" val="3088117068"/>
              </p:ext>
            </p:extLst>
          </p:nvPr>
        </p:nvGraphicFramePr>
        <p:xfrm>
          <a:off x="1143002" y="2315656"/>
          <a:ext cx="10260000" cy="3038475"/>
        </p:xfrm>
        <a:graphic>
          <a:graphicData uri="http://schemas.openxmlformats.org/drawingml/2006/table">
            <a:tbl>
              <a:tblPr firstRow="1" bandRow="1">
                <a:tableStyleId>{7E9639D4-E3E2-4D34-9284-5A2195B3D0D7}</a:tableStyleId>
              </a:tblPr>
              <a:tblGrid>
                <a:gridCol w="468000"/>
                <a:gridCol w="1152000"/>
                <a:gridCol w="3168000"/>
                <a:gridCol w="3528000"/>
                <a:gridCol w="1944000"/>
              </a:tblGrid>
              <a:tr h="370840">
                <a:tc gridSpan="2">
                  <a:txBody>
                    <a:bodyPr/>
                    <a:lstStyle/>
                    <a:p>
                      <a:pPr algn="ctr"/>
                      <a:r>
                        <a:rPr lang="bg-BG" dirty="0" smtClean="0"/>
                        <a:t>Символ</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c hMerge="1">
                  <a:txBody>
                    <a:bodyPr/>
                    <a:lstStyle/>
                    <a:p>
                      <a:endParaRPr lang="bg-BG"/>
                    </a:p>
                  </a:txBody>
                  <a:tcPr/>
                </a:tc>
                <a:tc>
                  <a:txBody>
                    <a:bodyPr/>
                    <a:lstStyle/>
                    <a:p>
                      <a:pPr algn="ctr"/>
                      <a:r>
                        <a:rPr lang="bg-BG" dirty="0" smtClean="0"/>
                        <a:t>Кодова точка в двоичен</a:t>
                      </a:r>
                      <a:r>
                        <a:rPr lang="bg-BG" baseline="0" dirty="0" smtClean="0"/>
                        <a:t> вид</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dirty="0" smtClean="0"/>
                        <a:t>UTF-8</a:t>
                      </a:r>
                      <a:r>
                        <a:rPr lang="en-US" baseline="0" dirty="0" smtClean="0"/>
                        <a:t> </a:t>
                      </a:r>
                      <a:r>
                        <a:rPr lang="bg-BG" baseline="0" dirty="0" smtClean="0"/>
                        <a:t>в двоичен вид</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dirty="0" smtClean="0"/>
                        <a:t>UTF-8</a:t>
                      </a:r>
                      <a:r>
                        <a:rPr lang="en-US" baseline="0" dirty="0" smtClean="0"/>
                        <a:t> </a:t>
                      </a:r>
                      <a:r>
                        <a:rPr lang="bg-BG" baseline="0" dirty="0" smtClean="0"/>
                        <a:t>в шестнадесетичен вид</a:t>
                      </a:r>
                      <a:endParaRPr lang="bg-BG"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lumMod val="85000"/>
                      </a:schemeClr>
                    </a:solidFill>
                  </a:tcPr>
                </a:tc>
              </a:tr>
              <a:tr h="370840">
                <a:tc>
                  <a:txBody>
                    <a:bodyPr/>
                    <a:lstStyle/>
                    <a:p>
                      <a:pPr algn="ctr"/>
                      <a:r>
                        <a:rPr lang="bg-BG" dirty="0" smtClean="0">
                          <a:effectLst>
                            <a:outerShdw blurRad="38100" dist="38100" dir="2700000" algn="tl">
                              <a:srgbClr val="000000">
                                <a:alpha val="43137"/>
                              </a:srgbClr>
                            </a:outerShdw>
                          </a:effectLst>
                        </a:rPr>
                        <a:t>$</a:t>
                      </a:r>
                      <a:endParaRPr lang="bg-BG" dirty="0">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effectLst>
                            <a:outerShdw blurRad="38100" dist="38100" dir="2700000" algn="tl">
                              <a:srgbClr val="000000">
                                <a:alpha val="43137"/>
                              </a:srgbClr>
                            </a:outerShdw>
                          </a:effectLst>
                        </a:rPr>
                        <a:t>U+00</a:t>
                      </a:r>
                      <a:r>
                        <a:rPr lang="bg-BG" dirty="0" smtClean="0">
                          <a:effectLst>
                            <a:outerShdw blurRad="38100" dist="38100" dir="2700000" algn="tl">
                              <a:srgbClr val="000000">
                                <a:alpha val="43137"/>
                              </a:srgbClr>
                            </a:outerShdw>
                          </a:effectLst>
                        </a:rPr>
                        <a:t>24</a:t>
                      </a:r>
                      <a:endParaRPr lang="bg-BG" dirty="0">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bg-BG" dirty="0" smtClean="0">
                          <a:solidFill>
                            <a:srgbClr val="FF0000"/>
                          </a:solidFill>
                          <a:effectLst>
                            <a:outerShdw blurRad="38100" dist="38100" dir="2700000" algn="tl">
                              <a:srgbClr val="000000">
                                <a:alpha val="43137"/>
                              </a:srgbClr>
                            </a:outerShdw>
                          </a:effectLst>
                        </a:rPr>
                        <a:t>010 0100</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bg-BG" dirty="0" smtClean="0">
                          <a:effectLst>
                            <a:outerShdw blurRad="38100" dist="38100" dir="2700000" algn="tl">
                              <a:srgbClr val="000000">
                                <a:alpha val="43137"/>
                              </a:srgbClr>
                            </a:outerShdw>
                          </a:effectLst>
                        </a:rPr>
                        <a:t>0</a:t>
                      </a:r>
                      <a:r>
                        <a:rPr lang="bg-BG" dirty="0" smtClean="0">
                          <a:solidFill>
                            <a:srgbClr val="FF0000"/>
                          </a:solidFill>
                          <a:effectLst>
                            <a:outerShdw blurRad="38100" dist="38100" dir="2700000" algn="tl">
                              <a:srgbClr val="000000">
                                <a:alpha val="43137"/>
                              </a:srgbClr>
                            </a:outerShdw>
                          </a:effectLst>
                        </a:rPr>
                        <a:t>100100</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bg-BG" dirty="0" smtClean="0">
                          <a:solidFill>
                            <a:srgbClr val="FF0000"/>
                          </a:solidFill>
                          <a:effectLst>
                            <a:outerShdw blurRad="38100" dist="38100" dir="2700000" algn="tl">
                              <a:srgbClr val="000000">
                                <a:alpha val="43137"/>
                              </a:srgbClr>
                            </a:outerShdw>
                          </a:effectLst>
                        </a:rPr>
                        <a:t>24</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370840">
                <a:tc>
                  <a:txBody>
                    <a:bodyPr/>
                    <a:lstStyle/>
                    <a:p>
                      <a:pPr algn="ctr"/>
                      <a:r>
                        <a:rPr lang="bg-B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bg-BG" dirty="0">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effectLst>
                            <a:outerShdw blurRad="38100" dist="38100" dir="2700000" algn="tl">
                              <a:srgbClr val="000000">
                                <a:alpha val="43137"/>
                              </a:srgbClr>
                            </a:outerShdw>
                          </a:effectLst>
                        </a:rPr>
                        <a:t>U+00</a:t>
                      </a:r>
                      <a:r>
                        <a:rPr lang="bg-BG" dirty="0" smtClean="0">
                          <a:effectLst>
                            <a:outerShdw blurRad="38100" dist="38100" dir="2700000" algn="tl">
                              <a:srgbClr val="000000">
                                <a:alpha val="43137"/>
                              </a:srgbClr>
                            </a:outerShdw>
                          </a:effectLst>
                        </a:rPr>
                        <a:t>А3</a:t>
                      </a:r>
                      <a:endParaRPr lang="bg-BG" dirty="0">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bg-BG" dirty="0" smtClean="0">
                          <a:solidFill>
                            <a:srgbClr val="00B050"/>
                          </a:solidFill>
                          <a:effectLst>
                            <a:outerShdw blurRad="38100" dist="38100" dir="2700000" algn="tl">
                              <a:srgbClr val="000000">
                                <a:alpha val="43137"/>
                              </a:srgbClr>
                            </a:outerShdw>
                          </a:effectLst>
                        </a:rPr>
                        <a:t>000 10</a:t>
                      </a:r>
                      <a:r>
                        <a:rPr lang="bg-BG" dirty="0" smtClean="0">
                          <a:solidFill>
                            <a:srgbClr val="FF0000"/>
                          </a:solidFill>
                          <a:effectLst>
                            <a:outerShdw blurRad="38100" dist="38100" dir="2700000" algn="tl">
                              <a:srgbClr val="000000">
                                <a:alpha val="43137"/>
                              </a:srgbClr>
                            </a:outerShdw>
                          </a:effectLst>
                        </a:rPr>
                        <a:t>10 0011</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effectLst>
                            <a:outerShdw blurRad="38100" dist="38100" dir="2700000" algn="tl">
                              <a:srgbClr val="000000">
                                <a:alpha val="43137"/>
                              </a:srgbClr>
                            </a:outerShdw>
                          </a:effectLst>
                        </a:rPr>
                        <a:t>110</a:t>
                      </a:r>
                      <a:r>
                        <a:rPr lang="bg-BG" dirty="0" smtClean="0">
                          <a:solidFill>
                            <a:srgbClr val="00B050"/>
                          </a:solidFill>
                          <a:effectLst>
                            <a:outerShdw blurRad="38100" dist="38100" dir="2700000" algn="tl">
                              <a:srgbClr val="000000">
                                <a:alpha val="43137"/>
                              </a:srgbClr>
                            </a:outerShdw>
                          </a:effectLst>
                        </a:rPr>
                        <a:t>00010</a:t>
                      </a:r>
                      <a:r>
                        <a:rPr lang="bg-BG"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10</a:t>
                      </a:r>
                      <a:r>
                        <a:rPr lang="bg-BG" dirty="0" smtClean="0">
                          <a:solidFill>
                            <a:srgbClr val="FF0000"/>
                          </a:solidFill>
                          <a:effectLst>
                            <a:outerShdw blurRad="38100" dist="38100" dir="2700000" algn="tl">
                              <a:srgbClr val="000000">
                                <a:alpha val="43137"/>
                              </a:srgbClr>
                            </a:outerShdw>
                          </a:effectLst>
                        </a:rPr>
                        <a:t>100011</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solidFill>
                            <a:srgbClr val="00B050"/>
                          </a:solidFill>
                          <a:effectLst>
                            <a:outerShdw blurRad="38100" dist="38100" dir="2700000" algn="tl">
                              <a:srgbClr val="000000">
                                <a:alpha val="43137"/>
                              </a:srgbClr>
                            </a:outerShdw>
                          </a:effectLst>
                        </a:rPr>
                        <a:t>C2</a:t>
                      </a:r>
                      <a:r>
                        <a:rPr lang="en-US" baseline="0" dirty="0" smtClean="0">
                          <a:effectLst>
                            <a:outerShdw blurRad="38100" dist="38100" dir="2700000" algn="tl">
                              <a:srgbClr val="000000">
                                <a:alpha val="43137"/>
                              </a:srgbClr>
                            </a:outerShdw>
                          </a:effectLst>
                        </a:rPr>
                        <a:t> </a:t>
                      </a:r>
                      <a:r>
                        <a:rPr lang="en-US" baseline="0" dirty="0" smtClean="0">
                          <a:solidFill>
                            <a:srgbClr val="FF0000"/>
                          </a:solidFill>
                          <a:effectLst>
                            <a:outerShdw blurRad="38100" dist="38100" dir="2700000" algn="tl">
                              <a:srgbClr val="000000">
                                <a:alpha val="43137"/>
                              </a:srgbClr>
                            </a:outerShdw>
                          </a:effectLst>
                        </a:rPr>
                        <a:t>A3</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70840">
                <a:tc>
                  <a:txBody>
                    <a:bodyPr/>
                    <a:lstStyle/>
                    <a:p>
                      <a:pPr algn="ctr"/>
                      <a:r>
                        <a:rPr lang="bg-BG" dirty="0" smtClean="0">
                          <a:effectLst>
                            <a:outerShdw blurRad="38100" dist="38100" dir="2700000" algn="tl">
                              <a:srgbClr val="000000">
                                <a:alpha val="43137"/>
                              </a:srgbClr>
                            </a:outerShdw>
                          </a:effectLst>
                        </a:rPr>
                        <a:t>Я</a:t>
                      </a:r>
                      <a:endParaRPr lang="bg-BG" dirty="0">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effectLst>
                            <a:outerShdw blurRad="38100" dist="38100" dir="2700000" algn="tl">
                              <a:srgbClr val="000000">
                                <a:alpha val="43137"/>
                              </a:srgbClr>
                            </a:outerShdw>
                          </a:effectLst>
                        </a:rPr>
                        <a:t>U+</a:t>
                      </a:r>
                      <a:r>
                        <a:rPr lang="bg-BG" dirty="0" smtClean="0">
                          <a:effectLst>
                            <a:outerShdw blurRad="38100" dist="38100" dir="2700000" algn="tl">
                              <a:srgbClr val="000000">
                                <a:alpha val="43137"/>
                              </a:srgbClr>
                            </a:outerShdw>
                          </a:effectLst>
                        </a:rPr>
                        <a:t>042</a:t>
                      </a:r>
                      <a:r>
                        <a:rPr lang="en-US" dirty="0" smtClean="0">
                          <a:effectLst>
                            <a:outerShdw blurRad="38100" dist="38100" dir="2700000" algn="tl">
                              <a:srgbClr val="000000">
                                <a:alpha val="43137"/>
                              </a:srgbClr>
                            </a:outerShdw>
                          </a:effectLst>
                        </a:rPr>
                        <a:t>F</a:t>
                      </a:r>
                      <a:endParaRPr lang="bg-BG" dirty="0">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solidFill>
                            <a:srgbClr val="00B050"/>
                          </a:solidFill>
                          <a:effectLst>
                            <a:outerShdw blurRad="38100" dist="38100" dir="2700000" algn="tl">
                              <a:srgbClr val="000000">
                                <a:alpha val="43137"/>
                              </a:srgbClr>
                            </a:outerShdw>
                          </a:effectLst>
                        </a:rPr>
                        <a:t>100 00</a:t>
                      </a:r>
                      <a:r>
                        <a:rPr lang="en-US" dirty="0" smtClean="0">
                          <a:solidFill>
                            <a:srgbClr val="FF0000"/>
                          </a:solidFill>
                          <a:effectLst>
                            <a:outerShdw blurRad="38100" dist="38100" dir="2700000" algn="tl">
                              <a:srgbClr val="000000">
                                <a:alpha val="43137"/>
                              </a:srgbClr>
                            </a:outerShdw>
                          </a:effectLst>
                        </a:rPr>
                        <a:t>10 1111</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effectLst>
                            <a:outerShdw blurRad="38100" dist="38100" dir="2700000" algn="tl">
                              <a:srgbClr val="000000">
                                <a:alpha val="43137"/>
                              </a:srgbClr>
                            </a:outerShdw>
                          </a:effectLst>
                        </a:rPr>
                        <a:t>110</a:t>
                      </a:r>
                      <a:r>
                        <a:rPr lang="en-US" dirty="0" smtClean="0">
                          <a:solidFill>
                            <a:srgbClr val="00B050"/>
                          </a:solidFill>
                          <a:effectLst>
                            <a:outerShdw blurRad="38100" dist="38100" dir="2700000" algn="tl">
                              <a:srgbClr val="000000">
                                <a:alpha val="43137"/>
                              </a:srgbClr>
                            </a:outerShdw>
                          </a:effectLst>
                        </a:rPr>
                        <a:t>1</a:t>
                      </a:r>
                      <a:r>
                        <a:rPr lang="bg-BG" dirty="0" smtClean="0">
                          <a:solidFill>
                            <a:srgbClr val="00B050"/>
                          </a:solidFill>
                          <a:effectLst>
                            <a:outerShdw blurRad="38100" dist="38100" dir="2700000" algn="tl">
                              <a:srgbClr val="000000">
                                <a:alpha val="43137"/>
                              </a:srgbClr>
                            </a:outerShdw>
                          </a:effectLst>
                        </a:rPr>
                        <a:t>00</a:t>
                      </a:r>
                      <a:r>
                        <a:rPr lang="en-US" dirty="0" smtClean="0">
                          <a:solidFill>
                            <a:srgbClr val="00B050"/>
                          </a:solidFill>
                          <a:effectLst>
                            <a:outerShdw blurRad="38100" dist="38100" dir="2700000" algn="tl">
                              <a:srgbClr val="000000">
                                <a:alpha val="43137"/>
                              </a:srgbClr>
                            </a:outerShdw>
                          </a:effectLst>
                        </a:rPr>
                        <a:t>0</a:t>
                      </a:r>
                      <a:r>
                        <a:rPr lang="bg-BG" dirty="0" smtClean="0">
                          <a:solidFill>
                            <a:srgbClr val="00B050"/>
                          </a:solidFill>
                          <a:effectLst>
                            <a:outerShdw blurRad="38100" dist="38100" dir="2700000" algn="tl">
                              <a:srgbClr val="000000">
                                <a:alpha val="43137"/>
                              </a:srgbClr>
                            </a:outerShdw>
                          </a:effectLst>
                        </a:rPr>
                        <a:t>0</a:t>
                      </a:r>
                      <a:r>
                        <a:rPr lang="bg-BG"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10</a:t>
                      </a:r>
                      <a:r>
                        <a:rPr lang="bg-BG" dirty="0" smtClean="0">
                          <a:solidFill>
                            <a:srgbClr val="FF0000"/>
                          </a:solidFill>
                          <a:effectLst>
                            <a:outerShdw blurRad="38100" dist="38100" dir="2700000" algn="tl">
                              <a:srgbClr val="000000">
                                <a:alpha val="43137"/>
                              </a:srgbClr>
                            </a:outerShdw>
                          </a:effectLst>
                        </a:rPr>
                        <a:t>10</a:t>
                      </a:r>
                      <a:r>
                        <a:rPr lang="en-US" dirty="0" smtClean="0">
                          <a:solidFill>
                            <a:srgbClr val="FF0000"/>
                          </a:solidFill>
                          <a:effectLst>
                            <a:outerShdw blurRad="38100" dist="38100" dir="2700000" algn="tl">
                              <a:srgbClr val="000000">
                                <a:alpha val="43137"/>
                              </a:srgbClr>
                            </a:outerShdw>
                          </a:effectLst>
                        </a:rPr>
                        <a:t>11</a:t>
                      </a:r>
                      <a:r>
                        <a:rPr lang="bg-BG" dirty="0" smtClean="0">
                          <a:solidFill>
                            <a:srgbClr val="FF0000"/>
                          </a:solidFill>
                          <a:effectLst>
                            <a:outerShdw blurRad="38100" dist="38100" dir="2700000" algn="tl">
                              <a:srgbClr val="000000">
                                <a:alpha val="43137"/>
                              </a:srgbClr>
                            </a:outerShdw>
                          </a:effectLst>
                        </a:rPr>
                        <a:t>11</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solidFill>
                            <a:srgbClr val="00B050"/>
                          </a:solidFill>
                          <a:effectLst>
                            <a:outerShdw blurRad="38100" dist="38100" dir="2700000" algn="tl">
                              <a:srgbClr val="000000">
                                <a:alpha val="43137"/>
                              </a:srgbClr>
                            </a:outerShdw>
                          </a:effectLst>
                        </a:rPr>
                        <a:t>D0</a:t>
                      </a:r>
                      <a:r>
                        <a:rPr lang="en-US" dirty="0" smtClean="0">
                          <a:effectLst>
                            <a:outerShdw blurRad="38100" dist="38100" dir="2700000" algn="tl">
                              <a:srgbClr val="000000">
                                <a:alpha val="43137"/>
                              </a:srgbClr>
                            </a:outerShdw>
                          </a:effectLst>
                        </a:rPr>
                        <a:t> </a:t>
                      </a:r>
                      <a:r>
                        <a:rPr lang="en-US" dirty="0" smtClean="0">
                          <a:solidFill>
                            <a:srgbClr val="FF0000"/>
                          </a:solidFill>
                          <a:effectLst>
                            <a:outerShdw blurRad="38100" dist="38100" dir="2700000" algn="tl">
                              <a:srgbClr val="000000">
                                <a:alpha val="43137"/>
                              </a:srgbClr>
                            </a:outerShdw>
                          </a:effectLst>
                        </a:rPr>
                        <a:t>AF</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70840">
                <a:tc>
                  <a:txBody>
                    <a:bodyPr/>
                    <a:lstStyle/>
                    <a:p>
                      <a:pPr algn="ctr"/>
                      <a:r>
                        <a:rPr lang="bg-B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bg-BG" dirty="0">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effectLst>
                            <a:outerShdw blurRad="38100" dist="38100" dir="2700000" algn="tl">
                              <a:srgbClr val="000000">
                                <a:alpha val="43137"/>
                              </a:srgbClr>
                            </a:outerShdw>
                          </a:effectLst>
                        </a:rPr>
                        <a:t>U+20AC</a:t>
                      </a:r>
                      <a:endParaRPr lang="bg-BG" dirty="0">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solidFill>
                            <a:srgbClr val="0070C0"/>
                          </a:solidFill>
                          <a:effectLst>
                            <a:outerShdw blurRad="38100" dist="38100" dir="2700000" algn="tl">
                              <a:srgbClr val="000000">
                                <a:alpha val="43137"/>
                              </a:srgbClr>
                            </a:outerShdw>
                          </a:effectLst>
                        </a:rPr>
                        <a:t>0010</a:t>
                      </a:r>
                      <a:r>
                        <a:rPr lang="en-US" dirty="0" smtClean="0">
                          <a:effectLst>
                            <a:outerShdw blurRad="38100" dist="38100" dir="2700000" algn="tl">
                              <a:srgbClr val="000000">
                                <a:alpha val="43137"/>
                              </a:srgbClr>
                            </a:outerShdw>
                          </a:effectLst>
                        </a:rPr>
                        <a:t> </a:t>
                      </a:r>
                      <a:r>
                        <a:rPr lang="en-US" dirty="0" smtClean="0">
                          <a:solidFill>
                            <a:srgbClr val="00B050"/>
                          </a:solidFill>
                          <a:effectLst>
                            <a:outerShdw blurRad="38100" dist="38100" dir="2700000" algn="tl">
                              <a:srgbClr val="000000">
                                <a:alpha val="43137"/>
                              </a:srgbClr>
                            </a:outerShdw>
                          </a:effectLst>
                        </a:rPr>
                        <a:t>0000 10</a:t>
                      </a:r>
                      <a:r>
                        <a:rPr lang="en-US" dirty="0" smtClean="0">
                          <a:solidFill>
                            <a:srgbClr val="FF0000"/>
                          </a:solidFill>
                          <a:effectLst>
                            <a:outerShdw blurRad="38100" dist="38100" dir="2700000" algn="tl">
                              <a:srgbClr val="000000">
                                <a:alpha val="43137"/>
                              </a:srgbClr>
                            </a:outerShdw>
                          </a:effectLst>
                        </a:rPr>
                        <a:t>10 1100</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lang="en-US" dirty="0" smtClean="0">
                          <a:effectLst>
                            <a:outerShdw blurRad="38100" dist="38100" dir="2700000" algn="tl">
                              <a:srgbClr val="000000">
                                <a:alpha val="43137"/>
                              </a:srgbClr>
                            </a:outerShdw>
                          </a:effectLst>
                        </a:rPr>
                        <a:t>1110</a:t>
                      </a:r>
                      <a:r>
                        <a:rPr lang="en-US" dirty="0" smtClean="0">
                          <a:solidFill>
                            <a:srgbClr val="0070C0"/>
                          </a:solidFill>
                          <a:effectLst>
                            <a:outerShdw blurRad="38100" dist="38100" dir="2700000" algn="tl">
                              <a:srgbClr val="000000">
                                <a:alpha val="43137"/>
                              </a:srgbClr>
                            </a:outerShdw>
                          </a:effectLst>
                        </a:rPr>
                        <a:t>0010</a:t>
                      </a:r>
                      <a:r>
                        <a:rPr lang="en-US" dirty="0" smtClean="0">
                          <a:effectLst>
                            <a:outerShdw blurRad="38100" dist="38100" dir="2700000" algn="tl">
                              <a:srgbClr val="000000">
                                <a:alpha val="43137"/>
                              </a:srgbClr>
                            </a:outerShdw>
                          </a:effectLst>
                        </a:rPr>
                        <a:t> 10</a:t>
                      </a:r>
                      <a:r>
                        <a:rPr lang="en-US" dirty="0" smtClean="0">
                          <a:solidFill>
                            <a:srgbClr val="00B050"/>
                          </a:solidFill>
                          <a:effectLst>
                            <a:outerShdw blurRad="38100" dist="38100" dir="2700000" algn="tl">
                              <a:srgbClr val="000000">
                                <a:alpha val="43137"/>
                              </a:srgbClr>
                            </a:outerShdw>
                          </a:effectLst>
                        </a:rPr>
                        <a:t>000010</a:t>
                      </a:r>
                      <a:r>
                        <a:rPr lang="en-US" baseline="0" dirty="0" smtClean="0">
                          <a:solidFill>
                            <a:schemeClr val="tx1"/>
                          </a:solidFill>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10</a:t>
                      </a:r>
                      <a:r>
                        <a:rPr lang="en-US" dirty="0" smtClean="0">
                          <a:solidFill>
                            <a:srgbClr val="FF0000"/>
                          </a:solidFill>
                          <a:effectLst>
                            <a:outerShdw blurRad="38100" dist="38100" dir="2700000" algn="tl">
                              <a:srgbClr val="000000">
                                <a:alpha val="43137"/>
                              </a:srgbClr>
                            </a:outerShdw>
                          </a:effectLst>
                        </a:rPr>
                        <a:t>101100</a:t>
                      </a:r>
                      <a:endParaRPr lang="bg-BG" dirty="0" smtClean="0">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solidFill>
                            <a:srgbClr val="0070C0"/>
                          </a:solidFill>
                          <a:effectLst>
                            <a:outerShdw blurRad="38100" dist="38100" dir="2700000" algn="tl">
                              <a:srgbClr val="000000">
                                <a:alpha val="43137"/>
                              </a:srgbClr>
                            </a:outerShdw>
                          </a:effectLst>
                        </a:rPr>
                        <a:t>E2</a:t>
                      </a:r>
                      <a:r>
                        <a:rPr lang="en-US" dirty="0" smtClean="0">
                          <a:effectLst>
                            <a:outerShdw blurRad="38100" dist="38100" dir="2700000" algn="tl">
                              <a:srgbClr val="000000">
                                <a:alpha val="43137"/>
                              </a:srgbClr>
                            </a:outerShdw>
                          </a:effectLst>
                        </a:rPr>
                        <a:t> </a:t>
                      </a:r>
                      <a:r>
                        <a:rPr lang="en-US" dirty="0" smtClean="0">
                          <a:solidFill>
                            <a:srgbClr val="00B050"/>
                          </a:solidFill>
                          <a:effectLst>
                            <a:outerShdw blurRad="38100" dist="38100" dir="2700000" algn="tl">
                              <a:srgbClr val="000000">
                                <a:alpha val="43137"/>
                              </a:srgbClr>
                            </a:outerShdw>
                          </a:effectLst>
                        </a:rPr>
                        <a:t>82</a:t>
                      </a:r>
                      <a:r>
                        <a:rPr lang="en-US" dirty="0" smtClean="0">
                          <a:effectLst>
                            <a:outerShdw blurRad="38100" dist="38100" dir="2700000" algn="tl">
                              <a:srgbClr val="000000">
                                <a:alpha val="43137"/>
                              </a:srgbClr>
                            </a:outerShdw>
                          </a:effectLst>
                        </a:rPr>
                        <a:t> </a:t>
                      </a:r>
                      <a:r>
                        <a:rPr lang="en-US" dirty="0" smtClean="0">
                          <a:solidFill>
                            <a:srgbClr val="FF0000"/>
                          </a:solidFill>
                          <a:effectLst>
                            <a:outerShdw blurRad="38100" dist="38100" dir="2700000" algn="tl">
                              <a:srgbClr val="000000">
                                <a:alpha val="43137"/>
                              </a:srgbClr>
                            </a:outerShdw>
                          </a:effectLst>
                        </a:rPr>
                        <a:t>AC</a:t>
                      </a:r>
                      <a:endParaRPr lang="bg-BG" dirty="0">
                        <a:solidFill>
                          <a:srgbClr val="FF0000"/>
                        </a:solidFill>
                        <a:effectLst>
                          <a:outerShdw blurRad="38100" dist="38100" dir="2700000" algn="tl">
                            <a:srgbClr val="000000">
                              <a:alpha val="43137"/>
                            </a:srgbClr>
                          </a:outerShdw>
                        </a:effectLs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70840">
                <a:tc>
                  <a:txBody>
                    <a:bodyPr/>
                    <a:lstStyle/>
                    <a:p>
                      <a:pPr algn="ctr"/>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𐍈</a:t>
                      </a:r>
                      <a:endParaRPr lang="bg-BG" dirty="0">
                        <a:effectLst>
                          <a:outerShdw blurRad="38100" dist="38100" dir="2700000" algn="tl">
                            <a:srgbClr val="000000">
                              <a:alpha val="43137"/>
                            </a:srgbClr>
                          </a:outerShdw>
                        </a:effectLst>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effectLst>
                            <a:outerShdw blurRad="38100" dist="38100" dir="2700000" algn="tl">
                              <a:srgbClr val="000000">
                                <a:alpha val="43137"/>
                              </a:srgbClr>
                            </a:outerShdw>
                          </a:effectLst>
                        </a:rPr>
                        <a:t>U+10348</a:t>
                      </a:r>
                      <a:endParaRPr lang="bg-BG" dirty="0">
                        <a:effectLst>
                          <a:outerShdw blurRad="38100" dist="38100" dir="2700000" algn="tl">
                            <a:srgbClr val="000000">
                              <a:alpha val="43137"/>
                            </a:srgbClr>
                          </a:outerShdw>
                        </a:effectLst>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r"/>
                      <a:r>
                        <a:rPr lang="en-US" dirty="0" smtClean="0">
                          <a:solidFill>
                            <a:srgbClr val="7030A0"/>
                          </a:solidFill>
                          <a:effectLst>
                            <a:outerShdw blurRad="38100" dist="38100" dir="2700000" algn="tl">
                              <a:srgbClr val="000000">
                                <a:alpha val="43137"/>
                              </a:srgbClr>
                            </a:outerShdw>
                          </a:effectLst>
                        </a:rPr>
                        <a:t>0 00</a:t>
                      </a:r>
                      <a:r>
                        <a:rPr lang="en-US" dirty="0" smtClean="0">
                          <a:solidFill>
                            <a:srgbClr val="0070C0"/>
                          </a:solidFill>
                          <a:effectLst>
                            <a:outerShdw blurRad="38100" dist="38100" dir="2700000" algn="tl">
                              <a:srgbClr val="000000">
                                <a:alpha val="43137"/>
                              </a:srgbClr>
                            </a:outerShdw>
                          </a:effectLst>
                        </a:rPr>
                        <a:t>01 0000</a:t>
                      </a:r>
                      <a:r>
                        <a:rPr lang="en-US" dirty="0" smtClean="0">
                          <a:solidFill>
                            <a:srgbClr val="FF0000"/>
                          </a:solidFill>
                          <a:effectLst>
                            <a:outerShdw blurRad="38100" dist="38100" dir="2700000" algn="tl">
                              <a:srgbClr val="000000">
                                <a:alpha val="43137"/>
                              </a:srgbClr>
                            </a:outerShdw>
                          </a:effectLst>
                        </a:rPr>
                        <a:t> </a:t>
                      </a:r>
                      <a:r>
                        <a:rPr lang="en-US" dirty="0" smtClean="0">
                          <a:solidFill>
                            <a:srgbClr val="00B050"/>
                          </a:solidFill>
                          <a:effectLst>
                            <a:outerShdw blurRad="38100" dist="38100" dir="2700000" algn="tl">
                              <a:srgbClr val="000000">
                                <a:alpha val="43137"/>
                              </a:srgbClr>
                            </a:outerShdw>
                          </a:effectLst>
                        </a:rPr>
                        <a:t>0011 01</a:t>
                      </a:r>
                      <a:r>
                        <a:rPr lang="en-US" dirty="0" smtClean="0">
                          <a:solidFill>
                            <a:srgbClr val="FF0000"/>
                          </a:solidFill>
                          <a:effectLst>
                            <a:outerShdw blurRad="38100" dist="38100" dir="2700000" algn="tl">
                              <a:srgbClr val="000000">
                                <a:alpha val="43137"/>
                              </a:srgbClr>
                            </a:outerShdw>
                          </a:effectLst>
                        </a:rPr>
                        <a:t>00 1000</a:t>
                      </a:r>
                      <a:endParaRPr lang="bg-BG" dirty="0">
                        <a:solidFill>
                          <a:srgbClr val="FF0000"/>
                        </a:solidFill>
                        <a:effectLst>
                          <a:outerShdw blurRad="38100" dist="38100" dir="2700000" algn="tl">
                            <a:srgbClr val="000000">
                              <a:alpha val="43137"/>
                            </a:srgbClr>
                          </a:outerShdw>
                        </a:effectLst>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lang="en-US" dirty="0" smtClean="0">
                          <a:effectLst>
                            <a:outerShdw blurRad="38100" dist="38100" dir="2700000" algn="tl">
                              <a:srgbClr val="000000">
                                <a:alpha val="43137"/>
                              </a:srgbClr>
                            </a:outerShdw>
                          </a:effectLst>
                        </a:rPr>
                        <a:t>11110</a:t>
                      </a:r>
                      <a:r>
                        <a:rPr lang="en-US" dirty="0" smtClean="0">
                          <a:solidFill>
                            <a:srgbClr val="7030A0"/>
                          </a:solidFill>
                          <a:effectLst>
                            <a:outerShdw blurRad="38100" dist="38100" dir="2700000" algn="tl">
                              <a:srgbClr val="000000">
                                <a:alpha val="43137"/>
                              </a:srgbClr>
                            </a:outerShdw>
                          </a:effectLst>
                        </a:rPr>
                        <a:t>000 </a:t>
                      </a:r>
                      <a:r>
                        <a:rPr lang="en-US" dirty="0" smtClean="0">
                          <a:solidFill>
                            <a:schemeClr val="tx1"/>
                          </a:solidFill>
                          <a:effectLst>
                            <a:outerShdw blurRad="38100" dist="38100" dir="2700000" algn="tl">
                              <a:srgbClr val="000000">
                                <a:alpha val="43137"/>
                              </a:srgbClr>
                            </a:outerShdw>
                          </a:effectLst>
                        </a:rPr>
                        <a:t>10</a:t>
                      </a:r>
                      <a:r>
                        <a:rPr lang="en-US" dirty="0" smtClean="0">
                          <a:solidFill>
                            <a:srgbClr val="0070C0"/>
                          </a:solidFill>
                          <a:effectLst>
                            <a:outerShdw blurRad="38100" dist="38100" dir="2700000" algn="tl">
                              <a:srgbClr val="000000">
                                <a:alpha val="43137"/>
                              </a:srgbClr>
                            </a:outerShdw>
                          </a:effectLst>
                        </a:rPr>
                        <a:t>010000 </a:t>
                      </a:r>
                      <a:r>
                        <a:rPr lang="en-US" dirty="0" smtClean="0">
                          <a:solidFill>
                            <a:schemeClr val="tx1"/>
                          </a:solidFill>
                          <a:effectLst>
                            <a:outerShdw blurRad="38100" dist="38100" dir="2700000" algn="tl">
                              <a:srgbClr val="000000">
                                <a:alpha val="43137"/>
                              </a:srgbClr>
                            </a:outerShdw>
                          </a:effectLst>
                        </a:rPr>
                        <a:t>10</a:t>
                      </a:r>
                      <a:r>
                        <a:rPr lang="en-US" dirty="0" smtClean="0">
                          <a:solidFill>
                            <a:srgbClr val="00B050"/>
                          </a:solidFill>
                          <a:effectLst>
                            <a:outerShdw blurRad="38100" dist="38100" dir="2700000" algn="tl">
                              <a:srgbClr val="000000">
                                <a:alpha val="43137"/>
                              </a:srgbClr>
                            </a:outerShdw>
                          </a:effectLst>
                        </a:rPr>
                        <a:t>001101 </a:t>
                      </a:r>
                      <a:r>
                        <a:rPr lang="en-US" dirty="0" smtClean="0">
                          <a:solidFill>
                            <a:schemeClr val="tx1"/>
                          </a:solidFill>
                          <a:effectLst>
                            <a:outerShdw blurRad="38100" dist="38100" dir="2700000" algn="tl">
                              <a:srgbClr val="000000">
                                <a:alpha val="43137"/>
                              </a:srgbClr>
                            </a:outerShdw>
                          </a:effectLst>
                        </a:rPr>
                        <a:t>10</a:t>
                      </a:r>
                      <a:r>
                        <a:rPr lang="en-US" dirty="0" smtClean="0">
                          <a:solidFill>
                            <a:srgbClr val="FF0000"/>
                          </a:solidFill>
                          <a:effectLst>
                            <a:outerShdw blurRad="38100" dist="38100" dir="2700000" algn="tl">
                              <a:srgbClr val="000000">
                                <a:alpha val="43137"/>
                              </a:srgbClr>
                            </a:outerShdw>
                          </a:effectLst>
                        </a:rPr>
                        <a:t>001000</a:t>
                      </a:r>
                      <a:r>
                        <a:rPr lang="en-US" dirty="0" smtClean="0">
                          <a:solidFill>
                            <a:srgbClr val="00B050"/>
                          </a:solidFill>
                          <a:effectLst>
                            <a:outerShdw blurRad="38100" dist="38100" dir="2700000" algn="tl">
                              <a:srgbClr val="000000">
                                <a:alpha val="43137"/>
                              </a:srgbClr>
                            </a:outerShdw>
                          </a:effectLst>
                        </a:rPr>
                        <a:t> </a:t>
                      </a:r>
                      <a:endParaRPr lang="bg-BG" dirty="0" smtClean="0">
                        <a:solidFill>
                          <a:schemeClr val="tx1"/>
                        </a:solidFill>
                        <a:effectLst>
                          <a:outerShdw blurRad="38100" dist="38100" dir="2700000" algn="tl">
                            <a:srgbClr val="000000">
                              <a:alpha val="43137"/>
                            </a:srgbClr>
                          </a:outerShdw>
                        </a:effectLst>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smtClean="0">
                          <a:solidFill>
                            <a:srgbClr val="7030A0"/>
                          </a:solidFill>
                          <a:effectLst>
                            <a:outerShdw blurRad="38100" dist="38100" dir="2700000" algn="tl">
                              <a:srgbClr val="000000">
                                <a:alpha val="43137"/>
                              </a:srgbClr>
                            </a:outerShdw>
                          </a:effectLst>
                        </a:rPr>
                        <a:t>F0</a:t>
                      </a:r>
                      <a:r>
                        <a:rPr lang="en-US" dirty="0" smtClean="0">
                          <a:solidFill>
                            <a:srgbClr val="FF0000"/>
                          </a:solidFill>
                          <a:effectLst>
                            <a:outerShdw blurRad="38100" dist="38100" dir="2700000" algn="tl">
                              <a:srgbClr val="000000">
                                <a:alpha val="43137"/>
                              </a:srgbClr>
                            </a:outerShdw>
                          </a:effectLst>
                        </a:rPr>
                        <a:t> </a:t>
                      </a:r>
                      <a:r>
                        <a:rPr lang="en-US" dirty="0" smtClean="0">
                          <a:solidFill>
                            <a:srgbClr val="0070C0"/>
                          </a:solidFill>
                          <a:effectLst>
                            <a:outerShdw blurRad="38100" dist="38100" dir="2700000" algn="tl">
                              <a:srgbClr val="000000">
                                <a:alpha val="43137"/>
                              </a:srgbClr>
                            </a:outerShdw>
                          </a:effectLst>
                        </a:rPr>
                        <a:t>90</a:t>
                      </a:r>
                      <a:r>
                        <a:rPr lang="en-US" dirty="0" smtClean="0">
                          <a:solidFill>
                            <a:srgbClr val="FF0000"/>
                          </a:solidFill>
                          <a:effectLst>
                            <a:outerShdw blurRad="38100" dist="38100" dir="2700000" algn="tl">
                              <a:srgbClr val="000000">
                                <a:alpha val="43137"/>
                              </a:srgbClr>
                            </a:outerShdw>
                          </a:effectLst>
                        </a:rPr>
                        <a:t> </a:t>
                      </a:r>
                      <a:r>
                        <a:rPr lang="en-US" dirty="0" smtClean="0">
                          <a:solidFill>
                            <a:srgbClr val="00B050"/>
                          </a:solidFill>
                          <a:effectLst>
                            <a:outerShdw blurRad="38100" dist="38100" dir="2700000" algn="tl">
                              <a:srgbClr val="000000">
                                <a:alpha val="43137"/>
                              </a:srgbClr>
                            </a:outerShdw>
                          </a:effectLst>
                        </a:rPr>
                        <a:t>8D</a:t>
                      </a:r>
                      <a:r>
                        <a:rPr lang="en-US" dirty="0" smtClean="0">
                          <a:solidFill>
                            <a:srgbClr val="FF0000"/>
                          </a:solidFill>
                          <a:effectLst>
                            <a:outerShdw blurRad="38100" dist="38100" dir="2700000" algn="tl">
                              <a:srgbClr val="000000">
                                <a:alpha val="43137"/>
                              </a:srgbClr>
                            </a:outerShdw>
                          </a:effectLst>
                        </a:rPr>
                        <a:t> 88</a:t>
                      </a:r>
                      <a:endParaRPr lang="bg-BG" dirty="0">
                        <a:solidFill>
                          <a:srgbClr val="FF0000"/>
                        </a:solidFill>
                        <a:effectLst>
                          <a:outerShdw blurRad="38100" dist="38100" dir="2700000" algn="tl">
                            <a:srgbClr val="000000">
                              <a:alpha val="43137"/>
                            </a:srgbClr>
                          </a:outerShdw>
                        </a:effectLst>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sp>
        <p:nvSpPr>
          <p:cNvPr id="7" name="Content Placeholder 2"/>
          <p:cNvSpPr txBox="1">
            <a:spLocks/>
          </p:cNvSpPr>
          <p:nvPr/>
        </p:nvSpPr>
        <p:spPr>
          <a:xfrm>
            <a:off x="1143002" y="5638968"/>
            <a:ext cx="9905998" cy="7123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sz="1800" dirty="0" smtClean="0"/>
              <a:t>𐍈 </a:t>
            </a:r>
            <a:r>
              <a:rPr lang="en-US" sz="1800" dirty="0" smtClean="0"/>
              <a:t>- H</a:t>
            </a:r>
            <a:r>
              <a:rPr lang="ru-RU" sz="1800" dirty="0" smtClean="0"/>
              <a:t>wair </a:t>
            </a:r>
            <a:r>
              <a:rPr lang="ru-RU" sz="1800" dirty="0"/>
              <a:t>(също ƕair, huuair, hvair</a:t>
            </a:r>
            <a:r>
              <a:rPr lang="ru-RU" sz="1800" dirty="0" smtClean="0"/>
              <a:t>), </a:t>
            </a:r>
            <a:r>
              <a:rPr lang="ru-RU" sz="1800" dirty="0"/>
              <a:t>готическата буква, изразяваща звука [hʷ] или [ʍ] (отразено на английски от обърнатото изписване wh за [ʍ</a:t>
            </a:r>
            <a:r>
              <a:rPr lang="ru-RU" sz="1800" dirty="0" smtClean="0"/>
              <a:t>])</a:t>
            </a:r>
            <a:r>
              <a:rPr lang="en-US" sz="1800" dirty="0"/>
              <a:t> </a:t>
            </a:r>
            <a:r>
              <a:rPr lang="en-US" sz="1800" dirty="0" smtClean="0"/>
              <a:t>- </a:t>
            </a:r>
            <a:r>
              <a:rPr lang="en-US" sz="1800" i="1" dirty="0" smtClean="0"/>
              <a:t>https</a:t>
            </a:r>
            <a:r>
              <a:rPr lang="en-US" sz="1800" i="1" dirty="0"/>
              <a:t>://</a:t>
            </a:r>
            <a:r>
              <a:rPr lang="en-US" sz="1800" i="1" dirty="0" smtClean="0"/>
              <a:t>en.wikipedia.org/wiki/Hwair /19.03.2022 </a:t>
            </a:r>
            <a:r>
              <a:rPr lang="bg-BG" sz="1800" i="1" dirty="0" smtClean="0"/>
              <a:t>г/</a:t>
            </a:r>
            <a:r>
              <a:rPr lang="ru-RU" sz="1800" dirty="0" smtClean="0"/>
              <a:t>.</a:t>
            </a:r>
            <a:endParaRPr lang="bg-BG" sz="1800" dirty="0" smtClean="0"/>
          </a:p>
        </p:txBody>
      </p:sp>
    </p:spTree>
    <p:extLst>
      <p:ext uri="{BB962C8B-B14F-4D97-AF65-F5344CB8AC3E}">
        <p14:creationId xmlns:p14="http://schemas.microsoft.com/office/powerpoint/2010/main" val="120215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127046"/>
            <a:ext cx="9905998" cy="7123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800" dirty="0" smtClean="0"/>
              <a:t>UTF-8 </a:t>
            </a:r>
            <a:r>
              <a:rPr lang="bg-BG" sz="2800" dirty="0" smtClean="0"/>
              <a:t>кодиране</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551" y="1839429"/>
            <a:ext cx="6088470" cy="4018390"/>
          </a:xfrm>
          <a:prstGeom prst="rect">
            <a:avLst/>
          </a:prstGeom>
        </p:spPr>
      </p:pic>
      <p:sp>
        <p:nvSpPr>
          <p:cNvPr id="8" name="Content Placeholder 2"/>
          <p:cNvSpPr txBox="1">
            <a:spLocks/>
          </p:cNvSpPr>
          <p:nvPr/>
        </p:nvSpPr>
        <p:spPr>
          <a:xfrm>
            <a:off x="3533336" y="5964865"/>
            <a:ext cx="5606900" cy="7123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2000" dirty="0"/>
              <a:t>Деклариран набор от символи за 10 </a:t>
            </a:r>
            <a:r>
              <a:rPr lang="ru-RU" sz="2000" dirty="0" smtClean="0"/>
              <a:t>милиона</a:t>
            </a:r>
            <a:r>
              <a:rPr lang="en-US" sz="2000" dirty="0" smtClean="0"/>
              <a:t> </a:t>
            </a:r>
            <a:r>
              <a:rPr lang="bg-BG" sz="2000" dirty="0" smtClean="0"/>
              <a:t>от</a:t>
            </a:r>
            <a:r>
              <a:rPr lang="ru-RU" sz="2000" dirty="0" smtClean="0"/>
              <a:t> </a:t>
            </a:r>
            <a:r>
              <a:rPr lang="ru-RU" sz="2000" dirty="0"/>
              <a:t>най-популярни уебсайтове от 2010 г. насам</a:t>
            </a:r>
            <a:endParaRPr lang="bg-BG" sz="2000" dirty="0" smtClean="0"/>
          </a:p>
        </p:txBody>
      </p:sp>
    </p:spTree>
    <p:extLst>
      <p:ext uri="{BB962C8B-B14F-4D97-AF65-F5344CB8AC3E}">
        <p14:creationId xmlns:p14="http://schemas.microsoft.com/office/powerpoint/2010/main" val="39051179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174626"/>
            <a:ext cx="9905998" cy="63290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Дискретно въвеждане – клавиатури</a:t>
            </a:r>
          </a:p>
          <a:p>
            <a:pPr marL="0" indent="0">
              <a:lnSpc>
                <a:spcPct val="114000"/>
              </a:lnSpc>
              <a:spcBef>
                <a:spcPts val="0"/>
              </a:spcBef>
              <a:buNone/>
            </a:pPr>
            <a:endParaRPr lang="bg-BG" sz="1400" dirty="0"/>
          </a:p>
          <a:p>
            <a:pPr marL="0" indent="0">
              <a:lnSpc>
                <a:spcPct val="114000"/>
              </a:lnSpc>
              <a:spcBef>
                <a:spcPts val="0"/>
              </a:spcBef>
              <a:buNone/>
            </a:pPr>
            <a:r>
              <a:rPr lang="bg-BG" sz="2800" dirty="0" smtClean="0"/>
              <a:t>Едномерна (1-</a:t>
            </a:r>
            <a:r>
              <a:rPr lang="en-US" sz="2800" dirty="0" smtClean="0"/>
              <a:t>dimensional)</a:t>
            </a:r>
            <a:r>
              <a:rPr lang="bg-BG" sz="2800" dirty="0" smtClean="0"/>
              <a:t> клавиатура</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197" t="22015" r="24961" b="23101"/>
          <a:stretch/>
        </p:blipFill>
        <p:spPr>
          <a:xfrm>
            <a:off x="4284036" y="2679401"/>
            <a:ext cx="3623930" cy="3763926"/>
          </a:xfrm>
          <a:prstGeom prst="rect">
            <a:avLst/>
          </a:prstGeom>
        </p:spPr>
      </p:pic>
    </p:spTree>
    <p:extLst>
      <p:ext uri="{BB962C8B-B14F-4D97-AF65-F5344CB8AC3E}">
        <p14:creationId xmlns:p14="http://schemas.microsoft.com/office/powerpoint/2010/main" val="36612621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174626"/>
            <a:ext cx="9905998" cy="63290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Дискретно въвеждане – клавиатури</a:t>
            </a:r>
          </a:p>
          <a:p>
            <a:pPr marL="0" indent="0">
              <a:lnSpc>
                <a:spcPct val="114000"/>
              </a:lnSpc>
              <a:spcBef>
                <a:spcPts val="0"/>
              </a:spcBef>
              <a:buNone/>
            </a:pPr>
            <a:endParaRPr lang="bg-BG" sz="1400" dirty="0"/>
          </a:p>
          <a:p>
            <a:pPr marL="0" indent="0">
              <a:lnSpc>
                <a:spcPct val="114000"/>
              </a:lnSpc>
              <a:spcBef>
                <a:spcPts val="0"/>
              </a:spcBef>
              <a:buNone/>
            </a:pPr>
            <a:r>
              <a:rPr lang="bg-BG" sz="2800" dirty="0" smtClean="0"/>
              <a:t>Двумерна (</a:t>
            </a:r>
            <a:r>
              <a:rPr lang="en-US" sz="2800" dirty="0" smtClean="0"/>
              <a:t>two</a:t>
            </a:r>
            <a:r>
              <a:rPr lang="bg-BG" sz="2800" dirty="0" smtClean="0"/>
              <a:t>-</a:t>
            </a:r>
            <a:r>
              <a:rPr lang="en-US" sz="2800" dirty="0" smtClean="0"/>
              <a:t>dimensional)</a:t>
            </a:r>
            <a:r>
              <a:rPr lang="bg-BG" sz="2800" dirty="0" smtClean="0"/>
              <a:t> клавиатура</a:t>
            </a:r>
            <a:r>
              <a:rPr lang="en-US" sz="2800" dirty="0" smtClean="0"/>
              <a:t> - QWERTY</a:t>
            </a:r>
            <a:endParaRPr lang="bg-BG" sz="28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22" y="3227711"/>
            <a:ext cx="8803758" cy="2936053"/>
          </a:xfrm>
          <a:prstGeom prst="rect">
            <a:avLst/>
          </a:prstGeom>
        </p:spPr>
      </p:pic>
    </p:spTree>
    <p:extLst>
      <p:ext uri="{BB962C8B-B14F-4D97-AF65-F5344CB8AC3E}">
        <p14:creationId xmlns:p14="http://schemas.microsoft.com/office/powerpoint/2010/main" val="18531686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174626"/>
            <a:ext cx="9905998" cy="63290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Дискретно въвеждане – клавиатури</a:t>
            </a:r>
          </a:p>
          <a:p>
            <a:pPr marL="0" indent="0">
              <a:lnSpc>
                <a:spcPct val="114000"/>
              </a:lnSpc>
              <a:spcBef>
                <a:spcPts val="0"/>
              </a:spcBef>
              <a:buNone/>
            </a:pPr>
            <a:endParaRPr lang="bg-BG" sz="1400" dirty="0"/>
          </a:p>
          <a:p>
            <a:pPr marL="0" indent="0">
              <a:lnSpc>
                <a:spcPct val="114000"/>
              </a:lnSpc>
              <a:spcBef>
                <a:spcPts val="0"/>
              </a:spcBef>
              <a:buNone/>
            </a:pPr>
            <a:r>
              <a:rPr lang="bg-BG" sz="2800" dirty="0" smtClean="0"/>
              <a:t>Двумерна (</a:t>
            </a:r>
            <a:r>
              <a:rPr lang="en-US" sz="2800" dirty="0" smtClean="0"/>
              <a:t>two</a:t>
            </a:r>
            <a:r>
              <a:rPr lang="bg-BG" sz="2800" dirty="0" smtClean="0"/>
              <a:t>-</a:t>
            </a:r>
            <a:r>
              <a:rPr lang="en-US" sz="2800" dirty="0" smtClean="0"/>
              <a:t>dimensional)</a:t>
            </a:r>
            <a:r>
              <a:rPr lang="bg-BG" sz="2800" dirty="0" smtClean="0"/>
              <a:t> клавиатура</a:t>
            </a:r>
            <a:r>
              <a:rPr lang="en-US" sz="2800" dirty="0" smtClean="0"/>
              <a:t> – Dvorak </a:t>
            </a:r>
            <a:r>
              <a:rPr lang="bg-BG" sz="2800" dirty="0" smtClean="0"/>
              <a:t>клавиатура</a:t>
            </a:r>
          </a:p>
        </p:txBody>
      </p:sp>
      <p:pic>
        <p:nvPicPr>
          <p:cNvPr id="6146" name="Picture 2" descr="The Dvorak keyboard lay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792" y="3031941"/>
            <a:ext cx="9892416" cy="297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2938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033599"/>
            <a:ext cx="9905998" cy="63290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Дискретно въвеждане – клавиатури</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623" y="1786682"/>
            <a:ext cx="4621998" cy="4764600"/>
          </a:xfrm>
          <a:prstGeom prst="rect">
            <a:avLst/>
          </a:prstGeom>
        </p:spPr>
      </p:pic>
      <p:pic>
        <p:nvPicPr>
          <p:cNvPr id="9" name="Picture 8"/>
          <p:cNvPicPr>
            <a:picLocks noChangeAspect="1"/>
          </p:cNvPicPr>
          <p:nvPr/>
        </p:nvPicPr>
        <p:blipFill rotWithShape="1">
          <a:blip r:embed="rId4"/>
          <a:srcRect l="11525" t="-13497" r="393" b="14743"/>
          <a:stretch/>
        </p:blipFill>
        <p:spPr>
          <a:xfrm>
            <a:off x="1601028" y="3006252"/>
            <a:ext cx="4768992" cy="3500874"/>
          </a:xfrm>
          <a:prstGeom prst="rect">
            <a:avLst/>
          </a:prstGeom>
        </p:spPr>
      </p:pic>
      <p:pic>
        <p:nvPicPr>
          <p:cNvPr id="3" name="Picture 2"/>
          <p:cNvPicPr>
            <a:picLocks noChangeAspect="1"/>
          </p:cNvPicPr>
          <p:nvPr/>
        </p:nvPicPr>
        <p:blipFill>
          <a:blip r:embed="rId5"/>
          <a:stretch>
            <a:fillRect/>
          </a:stretch>
        </p:blipFill>
        <p:spPr>
          <a:xfrm>
            <a:off x="856806" y="1666508"/>
            <a:ext cx="6257437" cy="2179674"/>
          </a:xfrm>
          <a:prstGeom prst="rect">
            <a:avLst/>
          </a:prstGeom>
        </p:spPr>
      </p:pic>
    </p:spTree>
    <p:extLst>
      <p:ext uri="{BB962C8B-B14F-4D97-AF65-F5344CB8AC3E}">
        <p14:creationId xmlns:p14="http://schemas.microsoft.com/office/powerpoint/2010/main" val="7844115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033599"/>
            <a:ext cx="9905998" cy="63290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Непрекъснато въвеждане</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982" y="1711840"/>
            <a:ext cx="4376038" cy="4376038"/>
          </a:xfrm>
          <a:prstGeom prst="rect">
            <a:avLst/>
          </a:prstGeom>
        </p:spPr>
      </p:pic>
      <p:sp>
        <p:nvSpPr>
          <p:cNvPr id="8" name="Content Placeholder 2"/>
          <p:cNvSpPr txBox="1">
            <a:spLocks/>
          </p:cNvSpPr>
          <p:nvPr/>
        </p:nvSpPr>
        <p:spPr>
          <a:xfrm>
            <a:off x="3907982" y="6283841"/>
            <a:ext cx="4376038" cy="46101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Palm Pilot</a:t>
            </a:r>
            <a:endParaRPr lang="bg-BG" sz="2000" dirty="0" smtClean="0"/>
          </a:p>
        </p:txBody>
      </p:sp>
    </p:spTree>
    <p:extLst>
      <p:ext uri="{BB962C8B-B14F-4D97-AF65-F5344CB8AC3E}">
        <p14:creationId xmlns:p14="http://schemas.microsoft.com/office/powerpoint/2010/main" val="41660036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033599"/>
            <a:ext cx="9905998" cy="63290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Непрекъснато въвеждане</a:t>
            </a:r>
          </a:p>
        </p:txBody>
      </p:sp>
      <p:sp>
        <p:nvSpPr>
          <p:cNvPr id="8" name="Content Placeholder 2"/>
          <p:cNvSpPr txBox="1">
            <a:spLocks/>
          </p:cNvSpPr>
          <p:nvPr/>
        </p:nvSpPr>
        <p:spPr>
          <a:xfrm>
            <a:off x="1430596" y="4731487"/>
            <a:ext cx="4376038" cy="46101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SHARK</a:t>
            </a:r>
            <a:endParaRPr lang="bg-BG" sz="2000" dirty="0" smtClean="0"/>
          </a:p>
        </p:txBody>
      </p:sp>
      <p:pic>
        <p:nvPicPr>
          <p:cNvPr id="3" name="Picture 2"/>
          <p:cNvPicPr>
            <a:picLocks noChangeAspect="1"/>
          </p:cNvPicPr>
          <p:nvPr/>
        </p:nvPicPr>
        <p:blipFill>
          <a:blip r:embed="rId3"/>
          <a:stretch>
            <a:fillRect/>
          </a:stretch>
        </p:blipFill>
        <p:spPr>
          <a:xfrm>
            <a:off x="1143002" y="1889199"/>
            <a:ext cx="5543358" cy="2746596"/>
          </a:xfrm>
          <a:prstGeom prst="rect">
            <a:avLst/>
          </a:prstGeom>
        </p:spPr>
      </p:pic>
      <p:pic>
        <p:nvPicPr>
          <p:cNvPr id="7" name="Picture 6"/>
          <p:cNvPicPr>
            <a:picLocks noChangeAspect="1"/>
          </p:cNvPicPr>
          <p:nvPr/>
        </p:nvPicPr>
        <p:blipFill rotWithShape="1">
          <a:blip r:embed="rId4"/>
          <a:srcRect l="16550" t="-700" r="16958" b="700"/>
          <a:stretch/>
        </p:blipFill>
        <p:spPr>
          <a:xfrm>
            <a:off x="7005085" y="1230573"/>
            <a:ext cx="4043915" cy="4561367"/>
          </a:xfrm>
          <a:prstGeom prst="rect">
            <a:avLst/>
          </a:prstGeom>
        </p:spPr>
      </p:pic>
      <p:sp>
        <p:nvSpPr>
          <p:cNvPr id="9" name="Content Placeholder 2"/>
          <p:cNvSpPr txBox="1">
            <a:spLocks/>
          </p:cNvSpPr>
          <p:nvPr/>
        </p:nvSpPr>
        <p:spPr>
          <a:xfrm>
            <a:off x="6839023" y="6103087"/>
            <a:ext cx="4376038" cy="46101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err="1" smtClean="0"/>
              <a:t>Gboard</a:t>
            </a:r>
            <a:endParaRPr lang="bg-BG" sz="2000" dirty="0" smtClean="0"/>
          </a:p>
        </p:txBody>
      </p:sp>
    </p:spTree>
    <p:extLst>
      <p:ext uri="{BB962C8B-B14F-4D97-AF65-F5344CB8AC3E}">
        <p14:creationId xmlns:p14="http://schemas.microsoft.com/office/powerpoint/2010/main" val="41216041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1674852" y="1360966"/>
            <a:ext cx="8842297" cy="637953"/>
          </a:xfrm>
        </p:spPr>
        <p:txBody>
          <a:bodyPr>
            <a:noAutofit/>
          </a:bodyPr>
          <a:lstStyle/>
          <a:p>
            <a:pPr marL="0" indent="0">
              <a:lnSpc>
                <a:spcPct val="114000"/>
              </a:lnSpc>
              <a:spcBef>
                <a:spcPts val="0"/>
              </a:spcBef>
              <a:buNone/>
            </a:pPr>
            <a:r>
              <a:rPr lang="bg-BG" sz="2800" dirty="0" smtClean="0"/>
              <a:t>Закон на </a:t>
            </a:r>
            <a:r>
              <a:rPr lang="bg-BG" sz="2800" dirty="0" err="1" smtClean="0"/>
              <a:t>Фитс</a:t>
            </a:r>
            <a:r>
              <a:rPr lang="bg-BG" sz="2800" dirty="0" smtClean="0"/>
              <a:t> (</a:t>
            </a:r>
            <a:r>
              <a:rPr lang="en-US" sz="2800" dirty="0" err="1" smtClean="0"/>
              <a:t>Fitts</a:t>
            </a:r>
            <a:r>
              <a:rPr lang="en-US" sz="2800" dirty="0" smtClean="0"/>
              <a:t>’ Law)</a:t>
            </a:r>
            <a:endParaRPr lang="bg-BG"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203" y="2049840"/>
            <a:ext cx="7065594" cy="29258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996932" y="5417289"/>
                <a:ext cx="4198137"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𝑀𝑇</m:t>
                      </m:r>
                      <m:r>
                        <a:rPr lang="en-US" sz="2800" b="0" i="1" smtClean="0">
                          <a:latin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𝑙𝑜𝑔</m:t>
                          </m:r>
                        </m:e>
                        <m:sub>
                          <m:r>
                            <a:rPr lang="en-US" sz="2800" b="0" i="1" smtClean="0">
                              <a:latin typeface="Cambria Math" panose="02040503050406030204" pitchFamily="18" charset="0"/>
                            </a:rPr>
                            <m:t>2</m:t>
                          </m:r>
                        </m:sub>
                      </m:sSub>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𝐴</m:t>
                              </m:r>
                            </m:num>
                            <m:den>
                              <m:r>
                                <a:rPr lang="en-US" sz="2800" b="0" i="1" smtClean="0">
                                  <a:latin typeface="Cambria Math" panose="02040503050406030204" pitchFamily="18" charset="0"/>
                                </a:rPr>
                                <m:t>𝑊</m:t>
                              </m:r>
                            </m:den>
                          </m:f>
                          <m:r>
                            <a:rPr lang="en-US" sz="2800" b="0" i="1" smtClean="0">
                              <a:latin typeface="Cambria Math" panose="02040503050406030204" pitchFamily="18" charset="0"/>
                            </a:rPr>
                            <m:t>+1</m:t>
                          </m:r>
                        </m:e>
                      </m:d>
                    </m:oMath>
                  </m:oMathPara>
                </a14:m>
                <a:endParaRPr lang="bg-BG"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3996932" y="5417289"/>
                <a:ext cx="4198137" cy="968150"/>
              </a:xfrm>
              <a:prstGeom prst="rect">
                <a:avLst/>
              </a:prstGeom>
              <a:blipFill rotWithShape="0">
                <a:blip r:embed="rId4"/>
                <a:stretch>
                  <a:fillRect/>
                </a:stretch>
              </a:blipFill>
            </p:spPr>
            <p:txBody>
              <a:bodyPr/>
              <a:lstStyle/>
              <a:p>
                <a:r>
                  <a:rPr lang="bg-BG">
                    <a:noFill/>
                  </a:rPr>
                  <a:t> </a:t>
                </a:r>
              </a:p>
            </p:txBody>
          </p:sp>
        </mc:Fallback>
      </mc:AlternateContent>
    </p:spTree>
    <p:extLst>
      <p:ext uri="{BB962C8B-B14F-4D97-AF65-F5344CB8AC3E}">
        <p14:creationId xmlns:p14="http://schemas.microsoft.com/office/powerpoint/2010/main" val="3750098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033599"/>
            <a:ext cx="9905998" cy="63290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Непрекъснато въвеждане</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797" y="1666508"/>
            <a:ext cx="2608631" cy="46375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563" y="1666508"/>
            <a:ext cx="4637567" cy="4637567"/>
          </a:xfrm>
          <a:prstGeom prst="rect">
            <a:avLst/>
          </a:prstGeom>
        </p:spPr>
      </p:pic>
    </p:spTree>
    <p:extLst>
      <p:ext uri="{BB962C8B-B14F-4D97-AF65-F5344CB8AC3E}">
        <p14:creationId xmlns:p14="http://schemas.microsoft.com/office/powerpoint/2010/main" val="3354547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033599"/>
            <a:ext cx="9905998" cy="63290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Предсказано въвеждане</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353" y="1786682"/>
            <a:ext cx="2819755" cy="4699591"/>
          </a:xfrm>
          <a:prstGeom prst="rect">
            <a:avLst/>
          </a:prstGeom>
        </p:spPr>
      </p:pic>
      <p:pic>
        <p:nvPicPr>
          <p:cNvPr id="8" name="Picture 7"/>
          <p:cNvPicPr>
            <a:picLocks noChangeAspect="1"/>
          </p:cNvPicPr>
          <p:nvPr/>
        </p:nvPicPr>
        <p:blipFill>
          <a:blip r:embed="rId4"/>
          <a:stretch>
            <a:fillRect/>
          </a:stretch>
        </p:blipFill>
        <p:spPr>
          <a:xfrm>
            <a:off x="5753800" y="2013674"/>
            <a:ext cx="5295200" cy="4203574"/>
          </a:xfrm>
          <a:prstGeom prst="rect">
            <a:avLst/>
          </a:prstGeom>
        </p:spPr>
      </p:pic>
    </p:spTree>
    <p:extLst>
      <p:ext uri="{BB962C8B-B14F-4D97-AF65-F5344CB8AC3E}">
        <p14:creationId xmlns:p14="http://schemas.microsoft.com/office/powerpoint/2010/main" val="309988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033599"/>
            <a:ext cx="9905998" cy="63290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Предсказано въвеждане – закон на </a:t>
            </a:r>
            <a:r>
              <a:rPr lang="bg-BG" sz="2800" dirty="0" err="1" smtClean="0"/>
              <a:t>Зиф</a:t>
            </a:r>
            <a:r>
              <a:rPr lang="bg-BG" sz="2800" dirty="0" smtClean="0"/>
              <a:t> (</a:t>
            </a:r>
            <a:r>
              <a:rPr lang="en-US" sz="2800" dirty="0"/>
              <a:t>George Kingsley </a:t>
            </a:r>
            <a:r>
              <a:rPr lang="en-US" sz="2800" dirty="0" err="1" smtClean="0"/>
              <a:t>Zipf</a:t>
            </a:r>
            <a:r>
              <a:rPr lang="bg-BG" sz="2800" dirty="0" smtClean="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174" y="1869075"/>
            <a:ext cx="5339654" cy="37365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223352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на текст (</a:t>
            </a:r>
            <a:r>
              <a:rPr lang="en-US" dirty="0" smtClean="0"/>
              <a:t>Text entry)</a:t>
            </a:r>
            <a:endParaRPr lang="bg-BG" dirty="0"/>
          </a:p>
        </p:txBody>
      </p:sp>
      <p:sp>
        <p:nvSpPr>
          <p:cNvPr id="6" name="Content Placeholder 2"/>
          <p:cNvSpPr txBox="1">
            <a:spLocks/>
          </p:cNvSpPr>
          <p:nvPr/>
        </p:nvSpPr>
        <p:spPr>
          <a:xfrm>
            <a:off x="1143002" y="1286540"/>
            <a:ext cx="10063714" cy="5305646"/>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Минало, настояще и бъдеще</a:t>
            </a:r>
          </a:p>
          <a:p>
            <a:pPr marL="0" indent="0">
              <a:lnSpc>
                <a:spcPct val="114000"/>
              </a:lnSpc>
              <a:spcBef>
                <a:spcPts val="0"/>
              </a:spcBef>
              <a:buNone/>
            </a:pPr>
            <a:endParaRPr lang="bg-BG" sz="1400" dirty="0"/>
          </a:p>
          <a:p>
            <a:pPr marL="0" indent="0">
              <a:lnSpc>
                <a:spcPct val="114000"/>
              </a:lnSpc>
              <a:spcBef>
                <a:spcPts val="0"/>
              </a:spcBef>
              <a:buNone/>
            </a:pPr>
            <a:r>
              <a:rPr lang="ru-RU" sz="2500" dirty="0" smtClean="0"/>
              <a:t>Кратка </a:t>
            </a:r>
            <a:r>
              <a:rPr lang="ru-RU" sz="2500" dirty="0"/>
              <a:t>обиколка </a:t>
            </a:r>
            <a:r>
              <a:rPr lang="ru-RU" sz="2500" dirty="0" smtClean="0"/>
              <a:t>в историята </a:t>
            </a:r>
            <a:r>
              <a:rPr lang="ru-RU" sz="2500" dirty="0"/>
              <a:t>на въвеждането на текст разкрива няколко важни тенденции:</a:t>
            </a:r>
          </a:p>
          <a:p>
            <a:pPr marL="540000">
              <a:lnSpc>
                <a:spcPct val="114000"/>
              </a:lnSpc>
              <a:spcBef>
                <a:spcPts val="0"/>
              </a:spcBef>
            </a:pPr>
            <a:r>
              <a:rPr lang="ru-RU" sz="2500" dirty="0" smtClean="0"/>
              <a:t>Има </a:t>
            </a:r>
            <a:r>
              <a:rPr lang="ru-RU" sz="2500" dirty="0"/>
              <a:t>много начини за въвеждане на текст в компютрите и всички те имат компромиси между </a:t>
            </a:r>
            <a:r>
              <a:rPr lang="ru-RU" sz="2500" dirty="0" smtClean="0"/>
              <a:t>скорост </a:t>
            </a:r>
            <a:r>
              <a:rPr lang="ru-RU" sz="2500" dirty="0"/>
              <a:t>и </a:t>
            </a:r>
            <a:r>
              <a:rPr lang="ru-RU" sz="2500" dirty="0" smtClean="0"/>
              <a:t>точност.</a:t>
            </a:r>
            <a:endParaRPr lang="ru-RU" sz="2500" dirty="0"/>
          </a:p>
          <a:p>
            <a:pPr marL="540000">
              <a:lnSpc>
                <a:spcPct val="114000"/>
              </a:lnSpc>
              <a:spcBef>
                <a:spcPts val="0"/>
              </a:spcBef>
            </a:pPr>
            <a:r>
              <a:rPr lang="ru-RU" sz="2500" dirty="0"/>
              <a:t>По-голямата част от техниките се съсредоточават върху скоростта и точността, а не върху </a:t>
            </a:r>
            <a:r>
              <a:rPr lang="ru-RU" sz="2500" dirty="0" smtClean="0"/>
              <a:t>други </a:t>
            </a:r>
            <a:r>
              <a:rPr lang="ru-RU" sz="2500" dirty="0"/>
              <a:t>фактори </a:t>
            </a:r>
            <a:r>
              <a:rPr lang="ru-RU" sz="2500" dirty="0" smtClean="0"/>
              <a:t>като </a:t>
            </a:r>
            <a:r>
              <a:rPr lang="ru-RU" sz="2500" dirty="0"/>
              <a:t>комфорт или достъпност.</a:t>
            </a:r>
          </a:p>
          <a:p>
            <a:pPr marL="540000">
              <a:lnSpc>
                <a:spcPct val="114000"/>
              </a:lnSpc>
              <a:spcBef>
                <a:spcPts val="0"/>
              </a:spcBef>
            </a:pPr>
            <a:r>
              <a:rPr lang="ru-RU" sz="2500" dirty="0"/>
              <a:t>Има много методи за въвеждане на текст, които са неефективни и все пак повсеместни (например QWERTY); </a:t>
            </a:r>
            <a:r>
              <a:rPr lang="ru-RU" sz="2500" dirty="0" smtClean="0"/>
              <a:t>приемането </a:t>
            </a:r>
            <a:r>
              <a:rPr lang="ru-RU" sz="2500" dirty="0"/>
              <a:t>не е само функция на скоростта и точността, а на много други фактори в обществото и историята.</a:t>
            </a:r>
            <a:endParaRPr lang="bg-BG" sz="2500" dirty="0" smtClean="0"/>
          </a:p>
        </p:txBody>
      </p:sp>
    </p:spTree>
    <p:extLst>
      <p:ext uri="{BB962C8B-B14F-4D97-AF65-F5344CB8AC3E}">
        <p14:creationId xmlns:p14="http://schemas.microsoft.com/office/powerpoint/2010/main" val="26853215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smtClean="0"/>
              <a:t>Hand-based input)</a:t>
            </a:r>
            <a:endParaRPr lang="bg-BG" dirty="0"/>
          </a:p>
        </p:txBody>
      </p:sp>
      <p:sp>
        <p:nvSpPr>
          <p:cNvPr id="6" name="Content Placeholder 2"/>
          <p:cNvSpPr txBox="1">
            <a:spLocks/>
          </p:cNvSpPr>
          <p:nvPr/>
        </p:nvSpPr>
        <p:spPr>
          <a:xfrm>
            <a:off x="1143002" y="1286540"/>
            <a:ext cx="10063714" cy="501856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800" i="1" dirty="0" smtClean="0"/>
              <a:t>“</a:t>
            </a:r>
            <a:r>
              <a:rPr lang="ru-RU" sz="2800" i="1" dirty="0" smtClean="0"/>
              <a:t>Стотици </a:t>
            </a:r>
            <a:r>
              <a:rPr lang="ru-RU" sz="2800" i="1" dirty="0"/>
              <a:t>компютри в една стая можеха да изглеждат плашещи в началото, точно както </a:t>
            </a:r>
            <a:r>
              <a:rPr lang="ru-RU" sz="2800" i="1" dirty="0" smtClean="0"/>
              <a:t>стотици</a:t>
            </a:r>
            <a:r>
              <a:rPr lang="bg-BG" sz="2800" i="1" dirty="0" smtClean="0"/>
              <a:t>те</a:t>
            </a:r>
            <a:r>
              <a:rPr lang="ru-RU" sz="2800" i="1" dirty="0" smtClean="0"/>
              <a:t> </a:t>
            </a:r>
            <a:r>
              <a:rPr lang="ru-RU" sz="2800" i="1" dirty="0"/>
              <a:t>волта, преминаващи през проводници в стените, правеха едно време. Но подобно на </a:t>
            </a:r>
            <a:r>
              <a:rPr lang="ru-RU" sz="2800" i="1" dirty="0" smtClean="0"/>
              <a:t>проводниците в </a:t>
            </a:r>
            <a:r>
              <a:rPr lang="ru-RU" sz="2800" i="1" dirty="0"/>
              <a:t>стените, тези стотици компютри ще станат невидими за общото съзнание. Хората просто ще ги използват несъзнателно, за да изпълняват ежедневни задачи... Няма системи, които да се справят добре с разнообразието от входове, които могат да бъдат намерени във въплътената виртуалност</a:t>
            </a:r>
            <a:r>
              <a:rPr lang="ru-RU" sz="2800" i="1" dirty="0" smtClean="0"/>
              <a:t>.</a:t>
            </a:r>
            <a:r>
              <a:rPr lang="en-US" sz="2800" i="1" dirty="0" smtClean="0"/>
              <a:t>”</a:t>
            </a:r>
          </a:p>
          <a:p>
            <a:pPr marL="0" indent="0" algn="r">
              <a:lnSpc>
                <a:spcPct val="114000"/>
              </a:lnSpc>
              <a:spcBef>
                <a:spcPts val="0"/>
              </a:spcBef>
              <a:buNone/>
            </a:pPr>
            <a:r>
              <a:rPr lang="en-US" sz="2800" i="1" dirty="0" smtClean="0"/>
              <a:t>-- Mark Weiser (1991)</a:t>
            </a:r>
            <a:endParaRPr lang="bg-BG" sz="2500" i="1" dirty="0" smtClean="0"/>
          </a:p>
        </p:txBody>
      </p:sp>
    </p:spTree>
    <p:extLst>
      <p:ext uri="{BB962C8B-B14F-4D97-AF65-F5344CB8AC3E}">
        <p14:creationId xmlns:p14="http://schemas.microsoft.com/office/powerpoint/2010/main" val="37033189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bg-BG" dirty="0"/>
              <a:t>(</a:t>
            </a:r>
            <a:r>
              <a:rPr lang="en-US" dirty="0"/>
              <a:t>Hand-based input)</a:t>
            </a:r>
            <a:endParaRPr lang="bg-BG" dirty="0"/>
          </a:p>
        </p:txBody>
      </p:sp>
      <p:sp>
        <p:nvSpPr>
          <p:cNvPr id="6" name="Content Placeholder 2"/>
          <p:cNvSpPr txBox="1">
            <a:spLocks/>
          </p:cNvSpPr>
          <p:nvPr/>
        </p:nvSpPr>
        <p:spPr>
          <a:xfrm>
            <a:off x="1143002" y="1286540"/>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Докосване – начало средата на 1960-те</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74" y="1967023"/>
            <a:ext cx="4671237" cy="36248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503" y="915728"/>
            <a:ext cx="3466214" cy="5814681"/>
          </a:xfrm>
          <a:prstGeom prst="rect">
            <a:avLst/>
          </a:prstGeom>
        </p:spPr>
      </p:pic>
      <p:sp>
        <p:nvSpPr>
          <p:cNvPr id="7" name="Content Placeholder 2"/>
          <p:cNvSpPr txBox="1">
            <a:spLocks/>
          </p:cNvSpPr>
          <p:nvPr/>
        </p:nvSpPr>
        <p:spPr>
          <a:xfrm>
            <a:off x="1143002" y="5698228"/>
            <a:ext cx="6469910" cy="1032181"/>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1800" dirty="0" smtClean="0"/>
              <a:t>Източник: </a:t>
            </a:r>
            <a:r>
              <a:rPr lang="en-US" sz="1800" dirty="0" smtClean="0"/>
              <a:t>https</a:t>
            </a:r>
            <a:r>
              <a:rPr lang="en-US" sz="1800" dirty="0"/>
              <a:t>://arstechnica.com/gadgets/2013/04/from-touch-displays-to-the-surface-a-brief-history-of-touchscreen-technology</a:t>
            </a:r>
            <a:r>
              <a:rPr lang="en-US" sz="1800" dirty="0" smtClean="0"/>
              <a:t>/</a:t>
            </a:r>
            <a:r>
              <a:rPr lang="bg-BG" sz="1800" dirty="0" smtClean="0"/>
              <a:t> - 20.03.2022 г. </a:t>
            </a:r>
          </a:p>
        </p:txBody>
      </p:sp>
    </p:spTree>
    <p:extLst>
      <p:ext uri="{BB962C8B-B14F-4D97-AF65-F5344CB8AC3E}">
        <p14:creationId xmlns:p14="http://schemas.microsoft.com/office/powerpoint/2010/main" val="1138650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bg-BG" dirty="0"/>
              <a:t>(</a:t>
            </a:r>
            <a:r>
              <a:rPr lang="en-US" dirty="0"/>
              <a:t>Hand-based input)</a:t>
            </a:r>
            <a:endParaRPr lang="bg-BG" dirty="0"/>
          </a:p>
        </p:txBody>
      </p:sp>
      <p:sp>
        <p:nvSpPr>
          <p:cNvPr id="6" name="Content Placeholder 2"/>
          <p:cNvSpPr txBox="1">
            <a:spLocks/>
          </p:cNvSpPr>
          <p:nvPr/>
        </p:nvSpPr>
        <p:spPr>
          <a:xfrm>
            <a:off x="1143002" y="1286540"/>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Докосване – </a:t>
            </a:r>
            <a:r>
              <a:rPr lang="bg-BG" sz="2800" dirty="0" err="1" smtClean="0"/>
              <a:t>резистивни</a:t>
            </a:r>
            <a:r>
              <a:rPr lang="bg-BG" sz="2800" dirty="0" smtClean="0"/>
              <a:t> екрани</a:t>
            </a:r>
          </a:p>
        </p:txBody>
      </p:sp>
      <p:pic>
        <p:nvPicPr>
          <p:cNvPr id="5" name="Picture 4"/>
          <p:cNvPicPr>
            <a:picLocks noChangeAspect="1"/>
          </p:cNvPicPr>
          <p:nvPr/>
        </p:nvPicPr>
        <p:blipFill>
          <a:blip r:embed="rId3"/>
          <a:stretch>
            <a:fillRect/>
          </a:stretch>
        </p:blipFill>
        <p:spPr>
          <a:xfrm>
            <a:off x="508594" y="1967023"/>
            <a:ext cx="5587407" cy="30992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p:cNvPicPr>
            <a:picLocks noChangeAspect="1"/>
          </p:cNvPicPr>
          <p:nvPr/>
        </p:nvPicPr>
        <p:blipFill>
          <a:blip r:embed="rId4"/>
          <a:stretch>
            <a:fillRect/>
          </a:stretch>
        </p:blipFill>
        <p:spPr>
          <a:xfrm>
            <a:off x="5679945" y="2900447"/>
            <a:ext cx="6026502" cy="3610378"/>
          </a:xfrm>
          <a:prstGeom prst="rect">
            <a:avLst/>
          </a:prstGeom>
        </p:spPr>
      </p:pic>
    </p:spTree>
    <p:extLst>
      <p:ext uri="{BB962C8B-B14F-4D97-AF65-F5344CB8AC3E}">
        <p14:creationId xmlns:p14="http://schemas.microsoft.com/office/powerpoint/2010/main" val="25416810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bg-BG" dirty="0"/>
              <a:t>(</a:t>
            </a:r>
            <a:r>
              <a:rPr lang="en-US" dirty="0"/>
              <a:t>Hand-based input)</a:t>
            </a:r>
            <a:endParaRPr lang="bg-BG" dirty="0"/>
          </a:p>
        </p:txBody>
      </p:sp>
      <p:sp>
        <p:nvSpPr>
          <p:cNvPr id="6" name="Content Placeholder 2"/>
          <p:cNvSpPr txBox="1">
            <a:spLocks/>
          </p:cNvSpPr>
          <p:nvPr/>
        </p:nvSpPr>
        <p:spPr>
          <a:xfrm>
            <a:off x="1143002" y="1286540"/>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Докосване – </a:t>
            </a:r>
            <a:r>
              <a:rPr lang="bg-BG" sz="2800" dirty="0" err="1" smtClean="0"/>
              <a:t>капацитивни</a:t>
            </a:r>
            <a:r>
              <a:rPr lang="bg-BG" sz="2800" dirty="0" smtClean="0"/>
              <a:t> </a:t>
            </a:r>
            <a:r>
              <a:rPr lang="bg-BG" sz="2800" dirty="0" smtClean="0"/>
              <a:t>екрани</a:t>
            </a:r>
            <a:endParaRPr lang="bg-BG" sz="2800" dirty="0" smtClean="0"/>
          </a:p>
        </p:txBody>
      </p:sp>
      <p:pic>
        <p:nvPicPr>
          <p:cNvPr id="4" name="Picture 3"/>
          <p:cNvPicPr>
            <a:picLocks noChangeAspect="1"/>
          </p:cNvPicPr>
          <p:nvPr/>
        </p:nvPicPr>
        <p:blipFill>
          <a:blip r:embed="rId3"/>
          <a:stretch>
            <a:fillRect/>
          </a:stretch>
        </p:blipFill>
        <p:spPr>
          <a:xfrm>
            <a:off x="660015" y="2341179"/>
            <a:ext cx="4379817" cy="361103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721" y="1967023"/>
            <a:ext cx="5957779" cy="4359350"/>
          </a:xfrm>
          <a:prstGeom prst="rect">
            <a:avLst/>
          </a:prstGeom>
        </p:spPr>
      </p:pic>
    </p:spTree>
    <p:extLst>
      <p:ext uri="{BB962C8B-B14F-4D97-AF65-F5344CB8AC3E}">
        <p14:creationId xmlns:p14="http://schemas.microsoft.com/office/powerpoint/2010/main" val="25123465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bg-BG" dirty="0"/>
              <a:t>(</a:t>
            </a:r>
            <a:r>
              <a:rPr lang="en-US" dirty="0"/>
              <a:t>Hand-based input)</a:t>
            </a:r>
            <a:endParaRPr lang="bg-BG" dirty="0"/>
          </a:p>
        </p:txBody>
      </p:sp>
      <p:sp>
        <p:nvSpPr>
          <p:cNvPr id="6" name="Content Placeholder 2"/>
          <p:cNvSpPr txBox="1">
            <a:spLocks/>
          </p:cNvSpPr>
          <p:nvPr/>
        </p:nvSpPr>
        <p:spPr>
          <a:xfrm>
            <a:off x="1143002" y="1286540"/>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Докосване – </a:t>
            </a:r>
            <a:r>
              <a:rPr lang="bg-BG" sz="2800" dirty="0" err="1" smtClean="0"/>
              <a:t>мултитъч</a:t>
            </a:r>
            <a:r>
              <a:rPr lang="bg-BG" sz="2800" dirty="0" smtClean="0"/>
              <a:t> (</a:t>
            </a:r>
            <a:r>
              <a:rPr lang="en-US" sz="2800" dirty="0" err="1" smtClean="0"/>
              <a:t>multitouch</a:t>
            </a:r>
            <a:r>
              <a:rPr lang="en-US" sz="2800" dirty="0" smtClean="0"/>
              <a:t>), </a:t>
            </a:r>
            <a:r>
              <a:rPr lang="bg-BG" sz="2800" dirty="0" smtClean="0"/>
              <a:t>1980-те, </a:t>
            </a:r>
            <a:r>
              <a:rPr lang="en-US" sz="2800" dirty="0" smtClean="0"/>
              <a:t>Bill Buxton</a:t>
            </a:r>
            <a:endParaRPr lang="bg-BG" sz="28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359" y="2475146"/>
            <a:ext cx="4020878" cy="29191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041" y="2062939"/>
            <a:ext cx="5400675" cy="3752850"/>
          </a:xfrm>
          <a:prstGeom prst="rect">
            <a:avLst/>
          </a:prstGeom>
        </p:spPr>
      </p:pic>
    </p:spTree>
    <p:extLst>
      <p:ext uri="{BB962C8B-B14F-4D97-AF65-F5344CB8AC3E}">
        <p14:creationId xmlns:p14="http://schemas.microsoft.com/office/powerpoint/2010/main" val="21780810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bg-BG" dirty="0"/>
              <a:t>(</a:t>
            </a:r>
            <a:r>
              <a:rPr lang="en-US" dirty="0"/>
              <a:t>Hand-based input)</a:t>
            </a:r>
            <a:endParaRPr lang="bg-BG" dirty="0"/>
          </a:p>
        </p:txBody>
      </p:sp>
      <p:sp>
        <p:nvSpPr>
          <p:cNvPr id="6" name="Content Placeholder 2"/>
          <p:cNvSpPr txBox="1">
            <a:spLocks/>
          </p:cNvSpPr>
          <p:nvPr/>
        </p:nvSpPr>
        <p:spPr>
          <a:xfrm>
            <a:off x="1143002" y="1286540"/>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Докосване</a:t>
            </a:r>
          </a:p>
        </p:txBody>
      </p:sp>
      <p:grpSp>
        <p:nvGrpSpPr>
          <p:cNvPr id="10" name="Group 9"/>
          <p:cNvGrpSpPr/>
          <p:nvPr/>
        </p:nvGrpSpPr>
        <p:grpSpPr>
          <a:xfrm>
            <a:off x="1632100" y="2219964"/>
            <a:ext cx="9162604" cy="2490263"/>
            <a:chOff x="1143002" y="2134900"/>
            <a:chExt cx="9162604" cy="2490263"/>
          </a:xfrm>
        </p:grpSpPr>
        <p:sp>
          <p:nvSpPr>
            <p:cNvPr id="7" name="Content Placeholder 2"/>
            <p:cNvSpPr txBox="1">
              <a:spLocks/>
            </p:cNvSpPr>
            <p:nvPr/>
          </p:nvSpPr>
          <p:spPr>
            <a:xfrm>
              <a:off x="1143002" y="2658140"/>
              <a:ext cx="4130747" cy="196702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Пропаст на изпълнението</a:t>
              </a:r>
            </a:p>
            <a:p>
              <a:pPr marL="0" indent="0">
                <a:lnSpc>
                  <a:spcPct val="114000"/>
                </a:lnSpc>
                <a:spcBef>
                  <a:spcPts val="0"/>
                </a:spcBef>
                <a:buNone/>
              </a:pPr>
              <a:endParaRPr lang="bg-BG" sz="2800" dirty="0"/>
            </a:p>
            <a:p>
              <a:pPr marL="0" indent="0">
                <a:lnSpc>
                  <a:spcPct val="114000"/>
                </a:lnSpc>
                <a:spcBef>
                  <a:spcPts val="0"/>
                </a:spcBef>
                <a:buNone/>
              </a:pPr>
              <a:r>
                <a:rPr lang="bg-BG" sz="2800" dirty="0" smtClean="0"/>
                <a:t>Пропаст на оценката</a:t>
              </a:r>
            </a:p>
          </p:txBody>
        </p:sp>
        <p:sp>
          <p:nvSpPr>
            <p:cNvPr id="8" name="Content Placeholder 2"/>
            <p:cNvSpPr txBox="1">
              <a:spLocks/>
            </p:cNvSpPr>
            <p:nvPr/>
          </p:nvSpPr>
          <p:spPr>
            <a:xfrm>
              <a:off x="5353495" y="2134900"/>
              <a:ext cx="664533" cy="240519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13800" dirty="0" smtClean="0">
                  <a:latin typeface="Arial Narrow" panose="020B0606020202030204" pitchFamily="34" charset="0"/>
                </a:rPr>
                <a:t>}</a:t>
              </a:r>
              <a:endParaRPr lang="bg-BG" sz="2800" dirty="0" smtClean="0">
                <a:latin typeface="Arial Narrow" panose="020B0606020202030204" pitchFamily="34" charset="0"/>
              </a:endParaRPr>
            </a:p>
          </p:txBody>
        </p:sp>
        <p:sp>
          <p:nvSpPr>
            <p:cNvPr id="9" name="Content Placeholder 2"/>
            <p:cNvSpPr txBox="1">
              <a:spLocks/>
            </p:cNvSpPr>
            <p:nvPr/>
          </p:nvSpPr>
          <p:spPr>
            <a:xfrm>
              <a:off x="6174859" y="3040913"/>
              <a:ext cx="4130747" cy="1073888"/>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Много на брой и разнообразни</a:t>
              </a:r>
            </a:p>
          </p:txBody>
        </p:sp>
      </p:grpSp>
    </p:spTree>
    <p:extLst>
      <p:ext uri="{BB962C8B-B14F-4D97-AF65-F5344CB8AC3E}">
        <p14:creationId xmlns:p14="http://schemas.microsoft.com/office/powerpoint/2010/main" val="816971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1360966"/>
            <a:ext cx="10200168" cy="5209955"/>
          </a:xfrm>
        </p:spPr>
        <p:txBody>
          <a:bodyPr>
            <a:noAutofit/>
          </a:bodyPr>
          <a:lstStyle/>
          <a:p>
            <a:pPr marL="0" indent="0">
              <a:lnSpc>
                <a:spcPct val="114000"/>
              </a:lnSpc>
              <a:spcBef>
                <a:spcPts val="0"/>
              </a:spcBef>
              <a:buNone/>
            </a:pPr>
            <a:r>
              <a:rPr lang="bg-BG" sz="2800" dirty="0" smtClean="0"/>
              <a:t>Закон на </a:t>
            </a:r>
            <a:r>
              <a:rPr lang="bg-BG" sz="2800" dirty="0" err="1" smtClean="0"/>
              <a:t>Фитс</a:t>
            </a:r>
            <a:r>
              <a:rPr lang="bg-BG" sz="2800" dirty="0" smtClean="0"/>
              <a:t> (</a:t>
            </a:r>
            <a:r>
              <a:rPr lang="en-US" sz="2800" dirty="0" err="1" smtClean="0"/>
              <a:t>Fitts</a:t>
            </a:r>
            <a:r>
              <a:rPr lang="en-US" sz="2800" dirty="0" smtClean="0"/>
              <a:t>’ Law)</a:t>
            </a:r>
            <a:endParaRPr lang="bg-BG" sz="2800" dirty="0" smtClean="0"/>
          </a:p>
          <a:p>
            <a:pPr marL="0" indent="0">
              <a:lnSpc>
                <a:spcPct val="114000"/>
              </a:lnSpc>
              <a:spcBef>
                <a:spcPts val="0"/>
              </a:spcBef>
              <a:buNone/>
            </a:pPr>
            <a:endParaRPr lang="bg-BG" sz="1400" dirty="0"/>
          </a:p>
          <a:p>
            <a:pPr marL="0" indent="0">
              <a:lnSpc>
                <a:spcPct val="114000"/>
              </a:lnSpc>
              <a:spcBef>
                <a:spcPts val="0"/>
              </a:spcBef>
              <a:buNone/>
            </a:pPr>
            <a:r>
              <a:rPr lang="en-US" sz="2800" dirty="0" smtClean="0"/>
              <a:t>MT – </a:t>
            </a:r>
            <a:r>
              <a:rPr lang="bg-BG" sz="2800" dirty="0" smtClean="0"/>
              <a:t>време за движение (</a:t>
            </a:r>
            <a:r>
              <a:rPr lang="en-US" sz="2800" dirty="0" smtClean="0"/>
              <a:t>motion time). </a:t>
            </a:r>
          </a:p>
          <a:p>
            <a:pPr marL="0" indent="0">
              <a:lnSpc>
                <a:spcPct val="114000"/>
              </a:lnSpc>
              <a:spcBef>
                <a:spcPts val="0"/>
              </a:spcBef>
              <a:buNone/>
            </a:pPr>
            <a:r>
              <a:rPr lang="en-US" sz="2800" dirty="0" smtClean="0"/>
              <a:t>a – </a:t>
            </a:r>
            <a:r>
              <a:rPr lang="bg-BG" sz="2800" dirty="0" smtClean="0"/>
              <a:t>коефициент, отразяващ константа, свързана с потребителите и устройствата. Показва минималното време за движение.</a:t>
            </a:r>
            <a:endParaRPr lang="en-US" sz="2800" dirty="0" smtClean="0"/>
          </a:p>
          <a:p>
            <a:pPr marL="0" indent="0">
              <a:lnSpc>
                <a:spcPct val="114000"/>
              </a:lnSpc>
              <a:spcBef>
                <a:spcPts val="0"/>
              </a:spcBef>
              <a:buNone/>
            </a:pPr>
            <a:r>
              <a:rPr lang="en-US" sz="2800" dirty="0" smtClean="0"/>
              <a:t>b</a:t>
            </a:r>
            <a:r>
              <a:rPr lang="bg-BG" sz="2800" dirty="0" smtClean="0"/>
              <a:t> – коефициент, отразяващ колко ефективно се извършва движението (колко енергия е необходима за да се извърши).</a:t>
            </a:r>
            <a:endParaRPr lang="en-US" sz="2800" dirty="0" smtClean="0"/>
          </a:p>
          <a:p>
            <a:pPr marL="0" indent="0">
              <a:lnSpc>
                <a:spcPct val="114000"/>
              </a:lnSpc>
              <a:spcBef>
                <a:spcPts val="0"/>
              </a:spcBef>
              <a:buNone/>
            </a:pPr>
            <a:r>
              <a:rPr lang="en-US" sz="2800" dirty="0" smtClean="0"/>
              <a:t>A</a:t>
            </a:r>
            <a:r>
              <a:rPr lang="bg-BG" sz="2800" dirty="0" smtClean="0"/>
              <a:t> – показва разстоянието, което трябва да се премине, за да се достигне целта.</a:t>
            </a:r>
            <a:endParaRPr lang="en-US" sz="2800" dirty="0" smtClean="0"/>
          </a:p>
          <a:p>
            <a:pPr marL="0" indent="0">
              <a:lnSpc>
                <a:spcPct val="114000"/>
              </a:lnSpc>
              <a:spcBef>
                <a:spcPts val="0"/>
              </a:spcBef>
              <a:buNone/>
            </a:pPr>
            <a:r>
              <a:rPr lang="en-US" sz="2800" dirty="0" smtClean="0"/>
              <a:t>W</a:t>
            </a:r>
            <a:r>
              <a:rPr lang="bg-BG" sz="2800" dirty="0" smtClean="0"/>
              <a:t> – размер (ширина) на целта (обекта, който трябва да бъде посочен).</a:t>
            </a:r>
            <a:endParaRPr lang="bg-BG" sz="2800" dirty="0"/>
          </a:p>
        </p:txBody>
      </p:sp>
    </p:spTree>
    <p:extLst>
      <p:ext uri="{BB962C8B-B14F-4D97-AF65-F5344CB8AC3E}">
        <p14:creationId xmlns:p14="http://schemas.microsoft.com/office/powerpoint/2010/main" val="703244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bg-BG" dirty="0"/>
              <a:t>(</a:t>
            </a:r>
            <a:r>
              <a:rPr lang="en-US" dirty="0"/>
              <a:t>Hand-based input)</a:t>
            </a:r>
            <a:endParaRPr lang="bg-BG" dirty="0"/>
          </a:p>
        </p:txBody>
      </p:sp>
      <p:sp>
        <p:nvSpPr>
          <p:cNvPr id="6" name="Content Placeholder 2"/>
          <p:cNvSpPr txBox="1">
            <a:spLocks/>
          </p:cNvSpPr>
          <p:nvPr/>
        </p:nvSpPr>
        <p:spPr>
          <a:xfrm>
            <a:off x="1143002" y="1137681"/>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Докосване</a:t>
            </a:r>
            <a:r>
              <a:rPr lang="en-US" sz="2800" dirty="0" smtClean="0"/>
              <a:t> - </a:t>
            </a:r>
            <a:r>
              <a:rPr lang="bg-BG" sz="2800" dirty="0" smtClean="0"/>
              <a:t>разработки</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093" y="1033599"/>
            <a:ext cx="4222599" cy="33576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026" y="1818164"/>
            <a:ext cx="5565679" cy="348303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2104" y="3823852"/>
            <a:ext cx="4454289" cy="2640956"/>
          </a:xfrm>
          <a:prstGeom prst="rect">
            <a:avLst/>
          </a:prstGeom>
        </p:spPr>
      </p:pic>
      <p:sp>
        <p:nvSpPr>
          <p:cNvPr id="11" name="Content Placeholder 2"/>
          <p:cNvSpPr txBox="1">
            <a:spLocks/>
          </p:cNvSpPr>
          <p:nvPr/>
        </p:nvSpPr>
        <p:spPr>
          <a:xfrm>
            <a:off x="1143001" y="5645887"/>
            <a:ext cx="4013789" cy="780121"/>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000" dirty="0" err="1" smtClean="0"/>
              <a:t>Мултитъч</a:t>
            </a:r>
            <a:r>
              <a:rPr lang="bg-BG" sz="2000" dirty="0" smtClean="0"/>
              <a:t> сензор с възможност за срязване (</a:t>
            </a:r>
            <a:r>
              <a:rPr lang="en-US" sz="2000" dirty="0" err="1" smtClean="0"/>
              <a:t>cuttable</a:t>
            </a:r>
            <a:r>
              <a:rPr lang="en-US" sz="2000" dirty="0" smtClean="0"/>
              <a:t> multi-touch sensor)</a:t>
            </a:r>
            <a:endParaRPr lang="bg-BG" sz="2000" dirty="0" smtClean="0"/>
          </a:p>
        </p:txBody>
      </p:sp>
    </p:spTree>
    <p:extLst>
      <p:ext uri="{BB962C8B-B14F-4D97-AF65-F5344CB8AC3E}">
        <p14:creationId xmlns:p14="http://schemas.microsoft.com/office/powerpoint/2010/main" val="6232324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2" y="1137681"/>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Докосване</a:t>
            </a:r>
            <a:r>
              <a:rPr lang="en-US" sz="2800" dirty="0" smtClean="0"/>
              <a:t> - </a:t>
            </a:r>
            <a:r>
              <a:rPr lang="bg-BG" sz="2800" dirty="0" smtClean="0"/>
              <a:t>разработки</a:t>
            </a:r>
          </a:p>
        </p:txBody>
      </p:sp>
      <p:sp>
        <p:nvSpPr>
          <p:cNvPr id="11" name="Content Placeholder 2"/>
          <p:cNvSpPr txBox="1">
            <a:spLocks/>
          </p:cNvSpPr>
          <p:nvPr/>
        </p:nvSpPr>
        <p:spPr>
          <a:xfrm>
            <a:off x="2539741" y="5483904"/>
            <a:ext cx="1675587" cy="51313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000" dirty="0" err="1" smtClean="0"/>
              <a:t>DiamondTouch</a:t>
            </a:r>
            <a:endParaRPr lang="bg-BG" sz="20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59" y="2184177"/>
            <a:ext cx="5004539" cy="319028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085" y="2184177"/>
            <a:ext cx="5668388" cy="3190284"/>
          </a:xfrm>
          <a:prstGeom prst="rect">
            <a:avLst/>
          </a:prstGeom>
        </p:spPr>
      </p:pic>
      <p:sp>
        <p:nvSpPr>
          <p:cNvPr id="10" name="Content Placeholder 2"/>
          <p:cNvSpPr txBox="1">
            <a:spLocks/>
          </p:cNvSpPr>
          <p:nvPr/>
        </p:nvSpPr>
        <p:spPr>
          <a:xfrm>
            <a:off x="8200556" y="5483904"/>
            <a:ext cx="1825445" cy="51313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000" dirty="0" smtClean="0"/>
              <a:t>Apple 3D Touch</a:t>
            </a:r>
            <a:endParaRPr lang="bg-BG" sz="2000" dirty="0" smtClean="0"/>
          </a:p>
        </p:txBody>
      </p:sp>
    </p:spTree>
    <p:extLst>
      <p:ext uri="{BB962C8B-B14F-4D97-AF65-F5344CB8AC3E}">
        <p14:creationId xmlns:p14="http://schemas.microsoft.com/office/powerpoint/2010/main" val="37596739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2" y="1137681"/>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Писалки/</a:t>
            </a:r>
            <a:r>
              <a:rPr lang="bg-BG" sz="2800" dirty="0" err="1" smtClean="0"/>
              <a:t>стилуси</a:t>
            </a:r>
            <a:endParaRPr lang="bg-BG" sz="2800" dirty="0" smtClean="0"/>
          </a:p>
        </p:txBody>
      </p:sp>
      <p:pic>
        <p:nvPicPr>
          <p:cNvPr id="3" name="Picture 2"/>
          <p:cNvPicPr>
            <a:picLocks noChangeAspect="1"/>
          </p:cNvPicPr>
          <p:nvPr/>
        </p:nvPicPr>
        <p:blipFill>
          <a:blip r:embed="rId3"/>
          <a:stretch>
            <a:fillRect/>
          </a:stretch>
        </p:blipFill>
        <p:spPr>
          <a:xfrm>
            <a:off x="1984441" y="2360424"/>
            <a:ext cx="8223119" cy="3051548"/>
          </a:xfrm>
          <a:prstGeom prst="rect">
            <a:avLst/>
          </a:prstGeom>
        </p:spPr>
      </p:pic>
    </p:spTree>
    <p:extLst>
      <p:ext uri="{BB962C8B-B14F-4D97-AF65-F5344CB8AC3E}">
        <p14:creationId xmlns:p14="http://schemas.microsoft.com/office/powerpoint/2010/main" val="10642494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2" y="1137681"/>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Писалки/</a:t>
            </a:r>
            <a:r>
              <a:rPr lang="bg-BG" sz="2800" dirty="0" err="1" smtClean="0"/>
              <a:t>стилуси</a:t>
            </a:r>
            <a:r>
              <a:rPr lang="bg-BG" sz="2800" dirty="0" smtClean="0"/>
              <a:t> – пропаст</a:t>
            </a:r>
            <a:r>
              <a:rPr lang="bg-BG" sz="2800" dirty="0"/>
              <a:t>и</a:t>
            </a:r>
            <a:r>
              <a:rPr lang="bg-BG" sz="2800" dirty="0" smtClean="0"/>
              <a:t> на изпълнение и оценка</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351" y="2081736"/>
            <a:ext cx="2739922" cy="4161344"/>
          </a:xfrm>
          <a:prstGeom prst="rect">
            <a:avLst/>
          </a:prstGeom>
        </p:spPr>
      </p:pic>
      <p:pic>
        <p:nvPicPr>
          <p:cNvPr id="5" name="Picture 4"/>
          <p:cNvPicPr>
            <a:picLocks noChangeAspect="1"/>
          </p:cNvPicPr>
          <p:nvPr/>
        </p:nvPicPr>
        <p:blipFill>
          <a:blip r:embed="rId4"/>
          <a:stretch>
            <a:fillRect/>
          </a:stretch>
        </p:blipFill>
        <p:spPr>
          <a:xfrm>
            <a:off x="521203" y="2081735"/>
            <a:ext cx="3881905" cy="4161347"/>
          </a:xfrm>
          <a:prstGeom prst="rect">
            <a:avLst/>
          </a:prstGeom>
        </p:spPr>
      </p:pic>
      <p:pic>
        <p:nvPicPr>
          <p:cNvPr id="7" name="Picture 6"/>
          <p:cNvPicPr>
            <a:picLocks noChangeAspect="1"/>
          </p:cNvPicPr>
          <p:nvPr/>
        </p:nvPicPr>
        <p:blipFill>
          <a:blip r:embed="rId5"/>
          <a:stretch>
            <a:fillRect/>
          </a:stretch>
        </p:blipFill>
        <p:spPr>
          <a:xfrm>
            <a:off x="7531515" y="2491972"/>
            <a:ext cx="4398215" cy="3340870"/>
          </a:xfrm>
          <a:prstGeom prst="rect">
            <a:avLst/>
          </a:prstGeom>
        </p:spPr>
      </p:pic>
      <p:sp>
        <p:nvSpPr>
          <p:cNvPr id="8" name="Content Placeholder 2"/>
          <p:cNvSpPr txBox="1">
            <a:spLocks/>
          </p:cNvSpPr>
          <p:nvPr/>
        </p:nvSpPr>
        <p:spPr>
          <a:xfrm>
            <a:off x="4519725" y="6255481"/>
            <a:ext cx="3152552" cy="51922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Apple pen</a:t>
            </a:r>
            <a:endParaRPr lang="bg-BG" sz="2000" dirty="0" smtClean="0"/>
          </a:p>
        </p:txBody>
      </p:sp>
    </p:spTree>
    <p:extLst>
      <p:ext uri="{BB962C8B-B14F-4D97-AF65-F5344CB8AC3E}">
        <p14:creationId xmlns:p14="http://schemas.microsoft.com/office/powerpoint/2010/main" val="5617318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2" y="1137681"/>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Писалки/</a:t>
            </a:r>
            <a:r>
              <a:rPr lang="bg-BG" sz="2800" dirty="0" err="1" smtClean="0"/>
              <a:t>стилуси</a:t>
            </a:r>
            <a:r>
              <a:rPr lang="bg-BG" sz="2800" dirty="0" smtClean="0"/>
              <a:t> – пропасти на изпълнение и оценка</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46" y="3097663"/>
            <a:ext cx="5398770" cy="355473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2" y="1818164"/>
            <a:ext cx="5398770" cy="3554730"/>
          </a:xfrm>
          <a:prstGeom prst="rect">
            <a:avLst/>
          </a:prstGeom>
        </p:spPr>
      </p:pic>
    </p:spTree>
    <p:extLst>
      <p:ext uri="{BB962C8B-B14F-4D97-AF65-F5344CB8AC3E}">
        <p14:creationId xmlns:p14="http://schemas.microsoft.com/office/powerpoint/2010/main" val="10971300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2" y="1137681"/>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Писалки/</a:t>
            </a:r>
            <a:r>
              <a:rPr lang="bg-BG" sz="2800" dirty="0" err="1" smtClean="0"/>
              <a:t>стилуси</a:t>
            </a:r>
            <a:r>
              <a:rPr lang="bg-BG" sz="2800" dirty="0" smtClean="0"/>
              <a:t> – пропасти на изпълнение и оценка</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346" y="2062713"/>
            <a:ext cx="8043310" cy="4287479"/>
          </a:xfrm>
          <a:prstGeom prst="rect">
            <a:avLst/>
          </a:prstGeom>
        </p:spPr>
      </p:pic>
    </p:spTree>
    <p:extLst>
      <p:ext uri="{BB962C8B-B14F-4D97-AF65-F5344CB8AC3E}">
        <p14:creationId xmlns:p14="http://schemas.microsoft.com/office/powerpoint/2010/main" val="38047144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2" y="1137681"/>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Писалки/</a:t>
            </a:r>
            <a:r>
              <a:rPr lang="bg-BG" sz="2800" dirty="0" err="1" smtClean="0"/>
              <a:t>стилуси</a:t>
            </a:r>
            <a:r>
              <a:rPr lang="bg-BG" sz="2800" dirty="0" smtClean="0"/>
              <a:t> – разработки</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596" y="2094616"/>
            <a:ext cx="6480810" cy="3646170"/>
          </a:xfrm>
          <a:prstGeom prst="rect">
            <a:avLst/>
          </a:prstGeom>
        </p:spPr>
      </p:pic>
      <p:sp>
        <p:nvSpPr>
          <p:cNvPr id="7" name="Content Placeholder 2"/>
          <p:cNvSpPr txBox="1">
            <a:spLocks/>
          </p:cNvSpPr>
          <p:nvPr/>
        </p:nvSpPr>
        <p:spPr>
          <a:xfrm>
            <a:off x="1143002" y="6017238"/>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2000" dirty="0" smtClean="0"/>
              <a:t>Комбинация от писалка и докосване</a:t>
            </a:r>
          </a:p>
        </p:txBody>
      </p:sp>
    </p:spTree>
    <p:extLst>
      <p:ext uri="{BB962C8B-B14F-4D97-AF65-F5344CB8AC3E}">
        <p14:creationId xmlns:p14="http://schemas.microsoft.com/office/powerpoint/2010/main" val="3591275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2" y="1137681"/>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Писалки/</a:t>
            </a:r>
            <a:r>
              <a:rPr lang="bg-BG" sz="2800" dirty="0" err="1" smtClean="0"/>
              <a:t>стилуси</a:t>
            </a:r>
            <a:r>
              <a:rPr lang="bg-BG" sz="2800" dirty="0" smtClean="0"/>
              <a:t> – разработки</a:t>
            </a:r>
          </a:p>
        </p:txBody>
      </p:sp>
      <p:sp>
        <p:nvSpPr>
          <p:cNvPr id="7" name="Content Placeholder 2"/>
          <p:cNvSpPr txBox="1">
            <a:spLocks/>
          </p:cNvSpPr>
          <p:nvPr/>
        </p:nvSpPr>
        <p:spPr>
          <a:xfrm>
            <a:off x="1143002" y="6017238"/>
            <a:ext cx="10063714"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err="1" smtClean="0"/>
              <a:t>CueTIP</a:t>
            </a:r>
            <a:r>
              <a:rPr lang="en-US" sz="2000" dirty="0" smtClean="0"/>
              <a:t> – </a:t>
            </a:r>
            <a:r>
              <a:rPr lang="bg-BG" sz="2000" dirty="0" smtClean="0"/>
              <a:t>корекция на единична грешка</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982" y="2073618"/>
            <a:ext cx="5983266" cy="34457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915984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1" y="1137681"/>
            <a:ext cx="10563445"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Жестове</a:t>
            </a:r>
            <a:r>
              <a:rPr lang="en-US" sz="2800" dirty="0" smtClean="0"/>
              <a:t> – </a:t>
            </a:r>
            <a:r>
              <a:rPr lang="bg-BG" sz="2800" dirty="0" smtClean="0"/>
              <a:t>изискват разпознаване на модел на движение на ръката</a:t>
            </a:r>
          </a:p>
        </p:txBody>
      </p:sp>
      <p:sp>
        <p:nvSpPr>
          <p:cNvPr id="7" name="Content Placeholder 2"/>
          <p:cNvSpPr txBox="1">
            <a:spLocks/>
          </p:cNvSpPr>
          <p:nvPr/>
        </p:nvSpPr>
        <p:spPr>
          <a:xfrm>
            <a:off x="1064144" y="6294476"/>
            <a:ext cx="10063714" cy="44577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sz="2000" dirty="0" smtClean="0"/>
              <a:t>16 жеста с едно движение (</a:t>
            </a:r>
            <a:r>
              <a:rPr lang="en-US" sz="2000" dirty="0" err="1" smtClean="0"/>
              <a:t>unistroke</a:t>
            </a:r>
            <a:r>
              <a:rPr lang="en-US" sz="2000" dirty="0" smtClean="0"/>
              <a:t>)</a:t>
            </a:r>
            <a:endParaRPr lang="bg-BG" sz="2000" dirty="0" smtClean="0"/>
          </a:p>
        </p:txBody>
      </p:sp>
      <p:pic>
        <p:nvPicPr>
          <p:cNvPr id="14338" name="Picture 2" descr="Sixteen unistroke ges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459" y="2056248"/>
            <a:ext cx="4380799" cy="419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9149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1" y="1137681"/>
            <a:ext cx="10563445"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Жестове</a:t>
            </a:r>
            <a:r>
              <a:rPr lang="en-US" sz="2800" dirty="0" smtClean="0"/>
              <a:t> – 2D </a:t>
            </a:r>
            <a:r>
              <a:rPr lang="bg-BG" sz="2800" dirty="0" smtClean="0"/>
              <a:t>равнина</a:t>
            </a:r>
          </a:p>
        </p:txBody>
      </p:sp>
      <p:pic>
        <p:nvPicPr>
          <p:cNvPr id="3" name="Picture 2"/>
          <p:cNvPicPr>
            <a:picLocks noChangeAspect="1"/>
          </p:cNvPicPr>
          <p:nvPr/>
        </p:nvPicPr>
        <p:blipFill>
          <a:blip r:embed="rId3"/>
          <a:stretch>
            <a:fillRect/>
          </a:stretch>
        </p:blipFill>
        <p:spPr>
          <a:xfrm>
            <a:off x="3423684" y="1818164"/>
            <a:ext cx="5176042" cy="4554917"/>
          </a:xfrm>
          <a:prstGeom prst="rect">
            <a:avLst/>
          </a:prstGeom>
        </p:spPr>
      </p:pic>
    </p:spTree>
    <p:extLst>
      <p:ext uri="{BB962C8B-B14F-4D97-AF65-F5344CB8AC3E}">
        <p14:creationId xmlns:p14="http://schemas.microsoft.com/office/powerpoint/2010/main" val="1699516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2137144"/>
            <a:ext cx="10200168" cy="2583712"/>
          </a:xfrm>
        </p:spPr>
        <p:txBody>
          <a:bodyPr>
            <a:noAutofit/>
          </a:bodyPr>
          <a:lstStyle/>
          <a:p>
            <a:pPr marL="0" indent="0" algn="ctr">
              <a:lnSpc>
                <a:spcPct val="114000"/>
              </a:lnSpc>
              <a:spcBef>
                <a:spcPts val="0"/>
              </a:spcBef>
              <a:buNone/>
            </a:pPr>
            <a:r>
              <a:rPr lang="bg-BG" sz="3500" b="1" i="1" dirty="0" smtClean="0"/>
              <a:t>Грешки? - </a:t>
            </a:r>
            <a:r>
              <a:rPr lang="en-US" sz="3500" b="1" i="1" dirty="0"/>
              <a:t>Jacob O. </a:t>
            </a:r>
            <a:r>
              <a:rPr lang="en-US" sz="3500" b="1" i="1" dirty="0" err="1" smtClean="0"/>
              <a:t>Wobbrock</a:t>
            </a:r>
            <a:endParaRPr lang="bg-BG" sz="3500" b="1" i="1" dirty="0" smtClean="0"/>
          </a:p>
          <a:p>
            <a:pPr marL="0" indent="0" algn="ctr">
              <a:lnSpc>
                <a:spcPct val="114000"/>
              </a:lnSpc>
              <a:spcBef>
                <a:spcPts val="0"/>
              </a:spcBef>
              <a:buNone/>
            </a:pPr>
            <a:r>
              <a:rPr lang="bg-BG" sz="3500" b="1" i="1" dirty="0" smtClean="0"/>
              <a:t>Колкото по-бързо е движението по време на посочването, толкова по-малка е вероятността за успешно достигане на целта.</a:t>
            </a:r>
          </a:p>
        </p:txBody>
      </p:sp>
    </p:spTree>
    <p:extLst>
      <p:ext uri="{BB962C8B-B14F-4D97-AF65-F5344CB8AC3E}">
        <p14:creationId xmlns:p14="http://schemas.microsoft.com/office/powerpoint/2010/main" val="17280508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1" y="1137681"/>
            <a:ext cx="10563445"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Жестове</a:t>
            </a:r>
            <a:r>
              <a:rPr lang="en-US" sz="2800" dirty="0" smtClean="0"/>
              <a:t> – </a:t>
            </a:r>
            <a:r>
              <a:rPr lang="bg-BG" sz="2800" dirty="0" smtClean="0"/>
              <a:t>3</a:t>
            </a:r>
            <a:r>
              <a:rPr lang="en-US" sz="2800" dirty="0" smtClean="0"/>
              <a:t>D </a:t>
            </a:r>
            <a:r>
              <a:rPr lang="bg-BG" sz="2800" dirty="0" smtClean="0"/>
              <a:t>равнина</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804" y="1922246"/>
            <a:ext cx="7602394" cy="4221129"/>
          </a:xfrm>
          <a:prstGeom prst="rect">
            <a:avLst/>
          </a:prstGeom>
        </p:spPr>
      </p:pic>
    </p:spTree>
    <p:extLst>
      <p:ext uri="{BB962C8B-B14F-4D97-AF65-F5344CB8AC3E}">
        <p14:creationId xmlns:p14="http://schemas.microsoft.com/office/powerpoint/2010/main" val="36300666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1" y="1137681"/>
            <a:ext cx="10563445" cy="407227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Жестове</a:t>
            </a:r>
            <a:r>
              <a:rPr lang="en-US" sz="2800" dirty="0" smtClean="0"/>
              <a:t> – </a:t>
            </a:r>
            <a:r>
              <a:rPr lang="bg-BG" sz="2800" dirty="0" smtClean="0"/>
              <a:t>пропасти на изпълнение и оценка</a:t>
            </a:r>
          </a:p>
          <a:p>
            <a:pPr marL="0" indent="0">
              <a:lnSpc>
                <a:spcPct val="114000"/>
              </a:lnSpc>
              <a:spcBef>
                <a:spcPts val="0"/>
              </a:spcBef>
              <a:buNone/>
            </a:pPr>
            <a:endParaRPr lang="bg-BG" sz="2800" dirty="0"/>
          </a:p>
          <a:p>
            <a:pPr marL="0" indent="0">
              <a:lnSpc>
                <a:spcPct val="114000"/>
              </a:lnSpc>
              <a:spcBef>
                <a:spcPts val="0"/>
              </a:spcBef>
              <a:buNone/>
            </a:pPr>
            <a:r>
              <a:rPr lang="bg-BG" sz="2800" dirty="0" smtClean="0"/>
              <a:t>Как да се научат жестовете? </a:t>
            </a:r>
          </a:p>
          <a:p>
            <a:pPr marL="0" indent="0">
              <a:lnSpc>
                <a:spcPct val="114000"/>
              </a:lnSpc>
              <a:spcBef>
                <a:spcPts val="0"/>
              </a:spcBef>
              <a:buNone/>
            </a:pPr>
            <a:r>
              <a:rPr lang="bg-BG" sz="2800" dirty="0" smtClean="0"/>
              <a:t>Как да създадем уроци, които дават обратна връзка за правилната „поза“ на жеста? </a:t>
            </a:r>
          </a:p>
          <a:p>
            <a:pPr marL="0" indent="0">
              <a:lnSpc>
                <a:spcPct val="114000"/>
              </a:lnSpc>
              <a:spcBef>
                <a:spcPts val="0"/>
              </a:spcBef>
              <a:buNone/>
            </a:pPr>
            <a:r>
              <a:rPr lang="bg-BG" sz="2800" dirty="0" smtClean="0"/>
              <a:t>Когато някой извърши жест неправилно, как може да го отмени, ако има непредвиден ефект? </a:t>
            </a:r>
          </a:p>
          <a:p>
            <a:pPr marL="0" indent="0">
              <a:lnSpc>
                <a:spcPct val="114000"/>
              </a:lnSpc>
              <a:spcBef>
                <a:spcPts val="0"/>
              </a:spcBef>
              <a:buNone/>
            </a:pPr>
            <a:r>
              <a:rPr lang="bg-BG" sz="2800" dirty="0" smtClean="0"/>
              <a:t>Ами ако жестът за отмяна се извърши неправилно?</a:t>
            </a:r>
          </a:p>
          <a:p>
            <a:pPr marL="0" indent="0">
              <a:lnSpc>
                <a:spcPct val="114000"/>
              </a:lnSpc>
              <a:spcBef>
                <a:spcPts val="0"/>
              </a:spcBef>
              <a:buNone/>
            </a:pPr>
            <a:endParaRPr lang="bg-BG" sz="2800" dirty="0" smtClean="0"/>
          </a:p>
        </p:txBody>
      </p:sp>
    </p:spTree>
    <p:extLst>
      <p:ext uri="{BB962C8B-B14F-4D97-AF65-F5344CB8AC3E}">
        <p14:creationId xmlns:p14="http://schemas.microsoft.com/office/powerpoint/2010/main" val="32739902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Проследяване на ръка</a:t>
            </a:r>
          </a:p>
        </p:txBody>
      </p:sp>
      <p:pic>
        <p:nvPicPr>
          <p:cNvPr id="36866" name="Picture 2" descr="Color glove used for hand trac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230" y="1818164"/>
            <a:ext cx="5107542" cy="39647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143002" y="5879802"/>
            <a:ext cx="10191306" cy="68048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2000" dirty="0"/>
              <a:t>Ръкавица, използвана за улесняване на проследяването на ръцете с камери</a:t>
            </a:r>
            <a:endParaRPr lang="bg-BG" sz="2000" dirty="0" smtClean="0"/>
          </a:p>
        </p:txBody>
      </p:sp>
    </p:spTree>
    <p:extLst>
      <p:ext uri="{BB962C8B-B14F-4D97-AF65-F5344CB8AC3E}">
        <p14:creationId xmlns:p14="http://schemas.microsoft.com/office/powerpoint/2010/main" val="12143021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Проследяване на ръка</a:t>
            </a:r>
          </a:p>
        </p:txBody>
      </p:sp>
      <p:sp>
        <p:nvSpPr>
          <p:cNvPr id="5" name="Content Placeholder 2"/>
          <p:cNvSpPr txBox="1">
            <a:spLocks/>
          </p:cNvSpPr>
          <p:nvPr/>
        </p:nvSpPr>
        <p:spPr>
          <a:xfrm>
            <a:off x="1143001" y="5195239"/>
            <a:ext cx="4502887" cy="94085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3600" b="1" baseline="30000" dirty="0" smtClean="0">
                <a:latin typeface="Times New Roman" panose="02020603050405020304" pitchFamily="18" charset="0"/>
                <a:cs typeface="Times New Roman" panose="02020603050405020304" pitchFamily="18" charset="0"/>
              </a:rPr>
              <a:t>↑</a:t>
            </a:r>
            <a:r>
              <a:rPr lang="ru-RU" sz="2000" dirty="0" smtClean="0">
                <a:latin typeface="Times New Roman" panose="02020603050405020304" pitchFamily="18" charset="0"/>
                <a:cs typeface="Times New Roman" panose="02020603050405020304" pitchFamily="18" charset="0"/>
              </a:rPr>
              <a:t> </a:t>
            </a:r>
            <a:r>
              <a:rPr lang="en-US" sz="2000" dirty="0"/>
              <a:t>https://</a:t>
            </a:r>
            <a:r>
              <a:rPr lang="en-US" sz="2000" dirty="0" smtClean="0"/>
              <a:t>www.bobcorish.com/hand-tracking-experiences</a:t>
            </a:r>
            <a:r>
              <a:rPr lang="bg-BG" sz="2000" dirty="0" smtClean="0"/>
              <a:t> - 27.03.2022 г.</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1721256"/>
            <a:ext cx="4603676" cy="32306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366" y="2913026"/>
            <a:ext cx="5732390" cy="3223067"/>
          </a:xfrm>
          <a:prstGeom prst="rect">
            <a:avLst/>
          </a:prstGeom>
        </p:spPr>
      </p:pic>
      <p:sp>
        <p:nvSpPr>
          <p:cNvPr id="8" name="Content Placeholder 2"/>
          <p:cNvSpPr txBox="1">
            <a:spLocks/>
          </p:cNvSpPr>
          <p:nvPr/>
        </p:nvSpPr>
        <p:spPr>
          <a:xfrm>
            <a:off x="5860365" y="1754942"/>
            <a:ext cx="5846081" cy="940854"/>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a:t>https://www.roadtovr.com/oculus-claims-breakthrough-in-hand-tracking-accuracy</a:t>
            </a:r>
            <a:r>
              <a:rPr lang="en-US" sz="2000" dirty="0" smtClean="0"/>
              <a:t>/</a:t>
            </a:r>
            <a:r>
              <a:rPr lang="bg-BG" sz="2000" dirty="0" smtClean="0"/>
              <a:t> - 27.03.2022 г. </a:t>
            </a:r>
            <a:r>
              <a:rPr lang="ru-RU" sz="3600" b="1" baseline="-25000" dirty="0" smtClean="0">
                <a:latin typeface="Times New Roman" panose="02020603050405020304" pitchFamily="18" charset="0"/>
                <a:cs typeface="Times New Roman" panose="02020603050405020304" pitchFamily="18" charset="0"/>
              </a:rPr>
              <a:t>↓</a:t>
            </a:r>
            <a:endParaRPr lang="bg-BG" sz="2000" baseline="-25000" dirty="0" smtClean="0"/>
          </a:p>
        </p:txBody>
      </p:sp>
    </p:spTree>
    <p:extLst>
      <p:ext uri="{BB962C8B-B14F-4D97-AF65-F5344CB8AC3E}">
        <p14:creationId xmlns:p14="http://schemas.microsoft.com/office/powerpoint/2010/main" val="26133475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ръка (</a:t>
            </a:r>
            <a:r>
              <a:rPr lang="en-US" dirty="0"/>
              <a:t>Hand-based 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Проследяване на ръка</a:t>
            </a:r>
          </a:p>
        </p:txBody>
      </p:sp>
      <p:sp>
        <p:nvSpPr>
          <p:cNvPr id="5" name="Content Placeholder 2"/>
          <p:cNvSpPr txBox="1">
            <a:spLocks/>
          </p:cNvSpPr>
          <p:nvPr/>
        </p:nvSpPr>
        <p:spPr>
          <a:xfrm>
            <a:off x="876796" y="4539722"/>
            <a:ext cx="4502887" cy="57482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3600" b="1" baseline="30000" dirty="0" smtClean="0">
                <a:latin typeface="Times New Roman" panose="02020603050405020304" pitchFamily="18" charset="0"/>
                <a:cs typeface="Times New Roman" panose="02020603050405020304" pitchFamily="18" charset="0"/>
              </a:rPr>
              <a:t>↑</a:t>
            </a:r>
            <a:r>
              <a:rPr lang="ru-RU" sz="2000" dirty="0" smtClean="0">
                <a:latin typeface="Times New Roman" panose="02020603050405020304" pitchFamily="18" charset="0"/>
                <a:cs typeface="Times New Roman" panose="02020603050405020304" pitchFamily="18" charset="0"/>
              </a:rPr>
              <a:t> </a:t>
            </a:r>
            <a:r>
              <a:rPr lang="bg-BG" sz="2000" dirty="0" smtClean="0"/>
              <a:t> </a:t>
            </a:r>
            <a:r>
              <a:rPr lang="en-US" sz="2000" dirty="0" smtClean="0"/>
              <a:t>HTC Vive</a:t>
            </a:r>
            <a:endParaRPr lang="bg-BG" sz="2000" dirty="0" smtClean="0"/>
          </a:p>
        </p:txBody>
      </p:sp>
      <p:sp>
        <p:nvSpPr>
          <p:cNvPr id="8" name="Content Placeholder 2"/>
          <p:cNvSpPr txBox="1">
            <a:spLocks/>
          </p:cNvSpPr>
          <p:nvPr/>
        </p:nvSpPr>
        <p:spPr>
          <a:xfrm>
            <a:off x="5860365" y="3169054"/>
            <a:ext cx="5846081" cy="6888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Oculus Rift</a:t>
            </a:r>
            <a:r>
              <a:rPr lang="bg-BG" sz="2000" dirty="0" smtClean="0"/>
              <a:t> </a:t>
            </a:r>
            <a:r>
              <a:rPr lang="ru-RU" sz="3600" b="1" baseline="-25000" dirty="0" smtClean="0">
                <a:latin typeface="Times New Roman" panose="02020603050405020304" pitchFamily="18" charset="0"/>
                <a:cs typeface="Times New Roman" panose="02020603050405020304" pitchFamily="18" charset="0"/>
              </a:rPr>
              <a:t>↓</a:t>
            </a:r>
            <a:endParaRPr lang="bg-BG" sz="2000" baseline="-250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3870" y="3857929"/>
            <a:ext cx="6461050" cy="230444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b="17829"/>
          <a:stretch/>
        </p:blipFill>
        <p:spPr>
          <a:xfrm>
            <a:off x="876796" y="1825338"/>
            <a:ext cx="4907316" cy="2497467"/>
          </a:xfrm>
          <a:prstGeom prst="rect">
            <a:avLst/>
          </a:prstGeom>
        </p:spPr>
      </p:pic>
    </p:spTree>
    <p:extLst>
      <p:ext uri="{BB962C8B-B14F-4D97-AF65-F5344CB8AC3E}">
        <p14:creationId xmlns:p14="http://schemas.microsoft.com/office/powerpoint/2010/main" val="21331341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Реч</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79" y="1721256"/>
            <a:ext cx="6475228" cy="30955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070" y="3710762"/>
            <a:ext cx="5938015" cy="2827627"/>
          </a:xfrm>
          <a:prstGeom prst="rect">
            <a:avLst/>
          </a:prstGeom>
        </p:spPr>
      </p:pic>
    </p:spTree>
    <p:extLst>
      <p:ext uri="{BB962C8B-B14F-4D97-AF65-F5344CB8AC3E}">
        <p14:creationId xmlns:p14="http://schemas.microsoft.com/office/powerpoint/2010/main" val="26902217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Реч - началото</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710" y="1809388"/>
            <a:ext cx="4497462" cy="353752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679" y="2629579"/>
            <a:ext cx="4739795" cy="3939570"/>
          </a:xfrm>
          <a:prstGeom prst="rect">
            <a:avLst/>
          </a:prstGeom>
        </p:spPr>
      </p:pic>
      <p:sp>
        <p:nvSpPr>
          <p:cNvPr id="8" name="Content Placeholder 2"/>
          <p:cNvSpPr txBox="1">
            <a:spLocks/>
          </p:cNvSpPr>
          <p:nvPr/>
        </p:nvSpPr>
        <p:spPr>
          <a:xfrm>
            <a:off x="1357478" y="5628295"/>
            <a:ext cx="4502887" cy="61301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sz="3600" b="1" baseline="30000" dirty="0" smtClean="0">
                <a:latin typeface="Times New Roman" panose="02020603050405020304" pitchFamily="18" charset="0"/>
                <a:cs typeface="Times New Roman" panose="02020603050405020304" pitchFamily="18" charset="0"/>
              </a:rPr>
              <a:t>↑</a:t>
            </a:r>
            <a:r>
              <a:rPr lang="ru-RU" sz="2000" dirty="0" smtClean="0">
                <a:latin typeface="Times New Roman" panose="02020603050405020304" pitchFamily="18" charset="0"/>
                <a:cs typeface="Times New Roman" panose="02020603050405020304" pitchFamily="18" charset="0"/>
              </a:rPr>
              <a:t> </a:t>
            </a:r>
            <a:r>
              <a:rPr lang="en-US" sz="2000" dirty="0" smtClean="0"/>
              <a:t>Bell Labs Audrey – 1952 </a:t>
            </a:r>
            <a:r>
              <a:rPr lang="bg-BG" sz="2000" dirty="0" smtClean="0"/>
              <a:t>г</a:t>
            </a:r>
            <a:r>
              <a:rPr lang="en-US" sz="2000" dirty="0" smtClean="0"/>
              <a:t>.</a:t>
            </a:r>
            <a:endParaRPr lang="bg-BG" sz="2000" dirty="0" smtClean="0"/>
          </a:p>
        </p:txBody>
      </p:sp>
      <p:sp>
        <p:nvSpPr>
          <p:cNvPr id="9" name="Content Placeholder 2"/>
          <p:cNvSpPr txBox="1">
            <a:spLocks/>
          </p:cNvSpPr>
          <p:nvPr/>
        </p:nvSpPr>
        <p:spPr>
          <a:xfrm>
            <a:off x="6230679" y="1941922"/>
            <a:ext cx="4739795" cy="68765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000" dirty="0" smtClean="0"/>
              <a:t>IBM Shoebox – 1961 </a:t>
            </a:r>
            <a:r>
              <a:rPr lang="bg-BG" sz="2000" dirty="0" smtClean="0"/>
              <a:t>г. </a:t>
            </a:r>
            <a:r>
              <a:rPr lang="ru-RU" sz="3600" b="1" baseline="-25000" dirty="0" smtClean="0">
                <a:latin typeface="Times New Roman" panose="02020603050405020304" pitchFamily="18" charset="0"/>
                <a:cs typeface="Times New Roman" panose="02020603050405020304" pitchFamily="18" charset="0"/>
              </a:rPr>
              <a:t>↓</a:t>
            </a:r>
            <a:endParaRPr lang="bg-BG" sz="2000" baseline="-25000" dirty="0" smtClean="0"/>
          </a:p>
        </p:txBody>
      </p:sp>
    </p:spTree>
    <p:extLst>
      <p:ext uri="{BB962C8B-B14F-4D97-AF65-F5344CB8AC3E}">
        <p14:creationId xmlns:p14="http://schemas.microsoft.com/office/powerpoint/2010/main" val="28093526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Реч – процес на разпознаване</a:t>
            </a:r>
          </a:p>
        </p:txBody>
      </p:sp>
      <p:sp>
        <p:nvSpPr>
          <p:cNvPr id="9" name="Content Placeholder 2"/>
          <p:cNvSpPr txBox="1">
            <a:spLocks/>
          </p:cNvSpPr>
          <p:nvPr/>
        </p:nvSpPr>
        <p:spPr>
          <a:xfrm>
            <a:off x="3376721" y="5758107"/>
            <a:ext cx="6096002" cy="99356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ru-RU" dirty="0" smtClean="0"/>
              <a:t>Типичен процес на разпознаване на реч</a:t>
            </a:r>
          </a:p>
          <a:p>
            <a:pPr marL="0" indent="0" algn="ctr">
              <a:lnSpc>
                <a:spcPct val="114000"/>
              </a:lnSpc>
              <a:spcBef>
                <a:spcPts val="0"/>
              </a:spcBef>
              <a:buNone/>
            </a:pPr>
            <a:r>
              <a:rPr lang="en-US" dirty="0" smtClean="0"/>
              <a:t>ASR – Automatic Speech Recognition</a:t>
            </a:r>
            <a:endParaRPr lang="ru-RU"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708" y="1840816"/>
            <a:ext cx="7916029" cy="3789465"/>
          </a:xfrm>
          <a:prstGeom prst="rect">
            <a:avLst/>
          </a:prstGeom>
        </p:spPr>
      </p:pic>
    </p:spTree>
    <p:extLst>
      <p:ext uri="{BB962C8B-B14F-4D97-AF65-F5344CB8AC3E}">
        <p14:creationId xmlns:p14="http://schemas.microsoft.com/office/powerpoint/2010/main" val="5702314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Реч – процес на разпознаване</a:t>
            </a:r>
          </a:p>
        </p:txBody>
      </p:sp>
      <p:sp>
        <p:nvSpPr>
          <p:cNvPr id="9" name="Content Placeholder 2"/>
          <p:cNvSpPr txBox="1">
            <a:spLocks/>
          </p:cNvSpPr>
          <p:nvPr/>
        </p:nvSpPr>
        <p:spPr>
          <a:xfrm>
            <a:off x="1143001" y="1910398"/>
            <a:ext cx="10170041" cy="4033202"/>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just">
              <a:lnSpc>
                <a:spcPct val="114000"/>
              </a:lnSpc>
              <a:spcBef>
                <a:spcPts val="0"/>
              </a:spcBef>
              <a:buNone/>
            </a:pPr>
            <a:r>
              <a:rPr lang="ru-RU" dirty="0" smtClean="0"/>
              <a:t>1. Компютърът </a:t>
            </a:r>
            <a:r>
              <a:rPr lang="ru-RU" dirty="0"/>
              <a:t>записва някаква реч, кодирана като необработени звукови </a:t>
            </a:r>
            <a:r>
              <a:rPr lang="ru-RU" dirty="0" smtClean="0"/>
              <a:t>вълни</a:t>
            </a:r>
            <a:r>
              <a:rPr lang="en-US" dirty="0" smtClean="0"/>
              <a:t>.</a:t>
            </a:r>
            <a:endParaRPr lang="ru-RU" dirty="0" smtClean="0"/>
          </a:p>
          <a:p>
            <a:pPr marL="0" indent="0" algn="just">
              <a:lnSpc>
                <a:spcPct val="114000"/>
              </a:lnSpc>
              <a:spcBef>
                <a:spcPts val="0"/>
              </a:spcBef>
              <a:buNone/>
            </a:pPr>
            <a:r>
              <a:rPr lang="ru-RU" dirty="0" smtClean="0"/>
              <a:t>2. Прилагане на техники </a:t>
            </a:r>
            <a:r>
              <a:rPr lang="ru-RU" dirty="0"/>
              <a:t>за „почистване“ на </a:t>
            </a:r>
            <a:r>
              <a:rPr lang="ru-RU" dirty="0" smtClean="0"/>
              <a:t>записа</a:t>
            </a:r>
            <a:r>
              <a:rPr lang="en-US" dirty="0" smtClean="0"/>
              <a:t>.</a:t>
            </a:r>
            <a:endParaRPr lang="ru-RU" dirty="0" smtClean="0"/>
          </a:p>
          <a:p>
            <a:pPr marL="0" indent="0" algn="just">
              <a:lnSpc>
                <a:spcPct val="114000"/>
              </a:lnSpc>
              <a:spcBef>
                <a:spcPts val="0"/>
              </a:spcBef>
              <a:buNone/>
            </a:pPr>
            <a:r>
              <a:rPr lang="ru-RU" dirty="0" smtClean="0"/>
              <a:t>3. Сегментиране на </a:t>
            </a:r>
            <a:r>
              <a:rPr lang="ru-RU" dirty="0"/>
              <a:t>звука на изказвания, разделени от </a:t>
            </a:r>
            <a:r>
              <a:rPr lang="ru-RU" dirty="0" smtClean="0"/>
              <a:t>мълчание</a:t>
            </a:r>
            <a:r>
              <a:rPr lang="en-US" dirty="0" smtClean="0"/>
              <a:t>.</a:t>
            </a:r>
            <a:endParaRPr lang="ru-RU" dirty="0" smtClean="0"/>
          </a:p>
          <a:p>
            <a:pPr marL="0" indent="0" algn="just">
              <a:lnSpc>
                <a:spcPct val="114000"/>
              </a:lnSpc>
              <a:spcBef>
                <a:spcPts val="0"/>
              </a:spcBef>
              <a:buNone/>
            </a:pPr>
            <a:r>
              <a:rPr lang="ru-RU" dirty="0" smtClean="0"/>
              <a:t>4. Използват се големи </a:t>
            </a:r>
            <a:r>
              <a:rPr lang="ru-RU" dirty="0"/>
              <a:t>бази данни от фонетични </a:t>
            </a:r>
            <a:r>
              <a:rPr lang="ru-RU" dirty="0" smtClean="0"/>
              <a:t>модели</a:t>
            </a:r>
            <a:r>
              <a:rPr lang="en-US" dirty="0" smtClean="0"/>
              <a:t>.</a:t>
            </a:r>
            <a:endParaRPr lang="ru-RU" dirty="0" smtClean="0"/>
          </a:p>
          <a:p>
            <a:pPr marL="0" indent="0">
              <a:lnSpc>
                <a:spcPct val="114000"/>
              </a:lnSpc>
              <a:spcBef>
                <a:spcPts val="0"/>
              </a:spcBef>
              <a:buNone/>
            </a:pPr>
            <a:r>
              <a:rPr lang="ru-RU" dirty="0" smtClean="0"/>
              <a:t>5. Използват се техники </a:t>
            </a:r>
            <a:r>
              <a:rPr lang="ru-RU" dirty="0"/>
              <a:t>за машинно обучение, за да се </a:t>
            </a:r>
            <a:r>
              <a:rPr lang="ru-RU" dirty="0" smtClean="0"/>
              <a:t>класифицират фонетичните  </a:t>
            </a:r>
            <a:r>
              <a:rPr lang="ru-RU" dirty="0"/>
              <a:t>изказвания. </a:t>
            </a:r>
            <a:endParaRPr lang="ru-RU" dirty="0" smtClean="0"/>
          </a:p>
          <a:p>
            <a:pPr marL="0" indent="0">
              <a:lnSpc>
                <a:spcPct val="114000"/>
              </a:lnSpc>
              <a:spcBef>
                <a:spcPts val="0"/>
              </a:spcBef>
              <a:buNone/>
            </a:pPr>
            <a:r>
              <a:rPr lang="ru-RU" dirty="0" smtClean="0"/>
              <a:t>6. След </a:t>
            </a:r>
            <a:r>
              <a:rPr lang="ru-RU" dirty="0"/>
              <a:t>като </a:t>
            </a:r>
            <a:r>
              <a:rPr lang="ru-RU" dirty="0" smtClean="0"/>
              <a:t>фонемите </a:t>
            </a:r>
            <a:r>
              <a:rPr lang="ru-RU" dirty="0"/>
              <a:t>са класифицирани, </a:t>
            </a:r>
            <a:r>
              <a:rPr lang="ru-RU" dirty="0" smtClean="0"/>
              <a:t>се прави опит да се </a:t>
            </a:r>
            <a:r>
              <a:rPr lang="ru-RU" dirty="0"/>
              <a:t>разпознаят поредици от фонетични изказвания като конкретни думи</a:t>
            </a:r>
            <a:r>
              <a:rPr lang="ru-RU" dirty="0" smtClean="0"/>
              <a:t>.</a:t>
            </a:r>
          </a:p>
        </p:txBody>
      </p:sp>
    </p:spTree>
    <p:extLst>
      <p:ext uri="{BB962C8B-B14F-4D97-AF65-F5344CB8AC3E}">
        <p14:creationId xmlns:p14="http://schemas.microsoft.com/office/powerpoint/2010/main" val="21531902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Реч – процес на разпознаване</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55" y="2174328"/>
            <a:ext cx="5233846" cy="4320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013" y="1033599"/>
            <a:ext cx="5233842" cy="4320000"/>
          </a:xfrm>
          <a:prstGeom prst="rect">
            <a:avLst/>
          </a:prstGeom>
        </p:spPr>
      </p:pic>
    </p:spTree>
    <p:extLst>
      <p:ext uri="{BB962C8B-B14F-4D97-AF65-F5344CB8AC3E}">
        <p14:creationId xmlns:p14="http://schemas.microsoft.com/office/powerpoint/2010/main" val="2508754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1360966"/>
            <a:ext cx="10200168" cy="5209955"/>
          </a:xfrm>
        </p:spPr>
        <p:txBody>
          <a:bodyPr>
            <a:noAutofit/>
          </a:bodyPr>
          <a:lstStyle/>
          <a:p>
            <a:pPr marL="0" indent="0">
              <a:lnSpc>
                <a:spcPct val="114000"/>
              </a:lnSpc>
              <a:spcBef>
                <a:spcPts val="0"/>
              </a:spcBef>
              <a:buNone/>
            </a:pPr>
            <a:r>
              <a:rPr lang="bg-BG" sz="2800" dirty="0" smtClean="0"/>
              <a:t>Какво общо има с посочването с потребителския интерфейс?</a:t>
            </a:r>
          </a:p>
          <a:p>
            <a:pPr marL="0" indent="0">
              <a:lnSpc>
                <a:spcPct val="114000"/>
              </a:lnSpc>
              <a:spcBef>
                <a:spcPts val="0"/>
              </a:spcBef>
              <a:buNone/>
            </a:pPr>
            <a:endParaRPr lang="bg-BG" sz="1400" dirty="0"/>
          </a:p>
          <a:p>
            <a:pPr marL="0" indent="0">
              <a:lnSpc>
                <a:spcPct val="114000"/>
              </a:lnSpc>
              <a:spcBef>
                <a:spcPts val="0"/>
              </a:spcBef>
              <a:buNone/>
            </a:pPr>
            <a:r>
              <a:rPr lang="bg-BG" sz="2800" dirty="0" smtClean="0"/>
              <a:t>Безкраен размер на целта</a:t>
            </a:r>
            <a:endParaRPr lang="bg-BG"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3687947"/>
            <a:ext cx="5811959" cy="1181765"/>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50044"/>
          <a:stretch/>
        </p:blipFill>
        <p:spPr>
          <a:xfrm>
            <a:off x="7199129" y="2055408"/>
            <a:ext cx="3996956" cy="4419600"/>
          </a:xfrm>
          <a:prstGeom prst="rect">
            <a:avLst/>
          </a:prstGeom>
        </p:spPr>
      </p:pic>
    </p:spTree>
    <p:extLst>
      <p:ext uri="{BB962C8B-B14F-4D97-AF65-F5344CB8AC3E}">
        <p14:creationId xmlns:p14="http://schemas.microsoft.com/office/powerpoint/2010/main" val="41260860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Реч – </a:t>
            </a:r>
            <a:r>
              <a:rPr lang="en-US" sz="2800" dirty="0" smtClean="0"/>
              <a:t>DARPA CALO </a:t>
            </a:r>
            <a:r>
              <a:rPr lang="bg-BG" sz="2800" dirty="0" smtClean="0"/>
              <a:t>проект</a:t>
            </a:r>
          </a:p>
        </p:txBody>
      </p:sp>
      <p:pic>
        <p:nvPicPr>
          <p:cNvPr id="10" name="Picture 9"/>
          <p:cNvPicPr>
            <a:picLocks noChangeAspect="1"/>
          </p:cNvPicPr>
          <p:nvPr/>
        </p:nvPicPr>
        <p:blipFill>
          <a:blip r:embed="rId3"/>
          <a:stretch>
            <a:fillRect/>
          </a:stretch>
        </p:blipFill>
        <p:spPr>
          <a:xfrm>
            <a:off x="770293" y="3411154"/>
            <a:ext cx="5226469" cy="3318808"/>
          </a:xfrm>
          <a:prstGeom prst="rect">
            <a:avLst/>
          </a:prstGeom>
        </p:spPr>
      </p:pic>
      <p:pic>
        <p:nvPicPr>
          <p:cNvPr id="9" name="Picture 8"/>
          <p:cNvPicPr>
            <a:picLocks noChangeAspect="1"/>
          </p:cNvPicPr>
          <p:nvPr/>
        </p:nvPicPr>
        <p:blipFill>
          <a:blip r:embed="rId4"/>
          <a:stretch>
            <a:fillRect/>
          </a:stretch>
        </p:blipFill>
        <p:spPr>
          <a:xfrm>
            <a:off x="4033683" y="1616149"/>
            <a:ext cx="5203008" cy="258573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4458" y="3436345"/>
            <a:ext cx="3370521" cy="3370521"/>
          </a:xfrm>
          <a:prstGeom prst="rect">
            <a:avLst/>
          </a:prstGeom>
        </p:spPr>
      </p:pic>
    </p:spTree>
    <p:extLst>
      <p:ext uri="{BB962C8B-B14F-4D97-AF65-F5344CB8AC3E}">
        <p14:creationId xmlns:p14="http://schemas.microsoft.com/office/powerpoint/2010/main" val="23628080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Реч</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480" y="1721256"/>
            <a:ext cx="7468929" cy="4904127"/>
          </a:xfrm>
          <a:prstGeom prst="rect">
            <a:avLst/>
          </a:prstGeom>
        </p:spPr>
      </p:pic>
      <p:sp>
        <p:nvSpPr>
          <p:cNvPr id="8" name="Content Placeholder 2"/>
          <p:cNvSpPr txBox="1">
            <a:spLocks/>
          </p:cNvSpPr>
          <p:nvPr/>
        </p:nvSpPr>
        <p:spPr>
          <a:xfrm>
            <a:off x="9468295" y="6134986"/>
            <a:ext cx="1580706" cy="467913"/>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2000" dirty="0" err="1" smtClean="0"/>
              <a:t>DataTone</a:t>
            </a:r>
            <a:endParaRPr lang="bg-BG" sz="2000" dirty="0" smtClean="0"/>
          </a:p>
        </p:txBody>
      </p:sp>
    </p:spTree>
    <p:extLst>
      <p:ext uri="{BB962C8B-B14F-4D97-AF65-F5344CB8AC3E}">
        <p14:creationId xmlns:p14="http://schemas.microsoft.com/office/powerpoint/2010/main" val="41538958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Поглед – виртуална реалност</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000" y="1721256"/>
            <a:ext cx="7224002" cy="4627876"/>
          </a:xfrm>
          <a:prstGeom prst="rect">
            <a:avLst/>
          </a:prstGeom>
        </p:spPr>
      </p:pic>
    </p:spTree>
    <p:extLst>
      <p:ext uri="{BB962C8B-B14F-4D97-AF65-F5344CB8AC3E}">
        <p14:creationId xmlns:p14="http://schemas.microsoft.com/office/powerpoint/2010/main" val="27386583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Поглед</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07" y="4239596"/>
            <a:ext cx="4698483" cy="2290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1889" y="1137681"/>
            <a:ext cx="6927111" cy="2997834"/>
          </a:xfrm>
          <a:prstGeom prst="rect">
            <a:avLst/>
          </a:prstGeom>
        </p:spPr>
      </p:pic>
    </p:spTree>
    <p:extLst>
      <p:ext uri="{BB962C8B-B14F-4D97-AF65-F5344CB8AC3E}">
        <p14:creationId xmlns:p14="http://schemas.microsoft.com/office/powerpoint/2010/main" val="26446935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1137681"/>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Поглед – сакади</a:t>
            </a:r>
            <a:r>
              <a:rPr lang="bg-BG" sz="2800" baseline="30000" dirty="0" smtClean="0"/>
              <a:t>1</a:t>
            </a:r>
          </a:p>
        </p:txBody>
      </p:sp>
      <p:pic>
        <p:nvPicPr>
          <p:cNvPr id="3" name="This_shows_a_recording_of_the_eye_movements_of_a_participant_looking_freely_at_a_picture.webm.480p.vp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96857" y="1721256"/>
            <a:ext cx="5489943" cy="4117457"/>
          </a:xfrm>
          <a:prstGeom prst="rect">
            <a:avLst/>
          </a:prstGeom>
        </p:spPr>
      </p:pic>
      <p:sp>
        <p:nvSpPr>
          <p:cNvPr id="7" name="Footer Placeholder 6"/>
          <p:cNvSpPr>
            <a:spLocks noGrp="1"/>
          </p:cNvSpPr>
          <p:nvPr>
            <p:ph type="ftr" sz="quarter" idx="11"/>
          </p:nvPr>
        </p:nvSpPr>
        <p:spPr>
          <a:xfrm>
            <a:off x="1417860" y="6422288"/>
            <a:ext cx="10394912" cy="365125"/>
          </a:xfrm>
        </p:spPr>
        <p:txBody>
          <a:bodyPr/>
          <a:lstStyle/>
          <a:p>
            <a:r>
              <a:rPr lang="ru-RU" dirty="0" smtClean="0"/>
              <a:t>1. Сакадите, наричани още сакади, са бързи и едновременни движения извършва се от двете очи, когато гледат точка в една и съща посока.</a:t>
            </a:r>
            <a:endParaRPr lang="en-US" dirty="0"/>
          </a:p>
        </p:txBody>
      </p:sp>
    </p:spTree>
    <p:extLst>
      <p:ext uri="{BB962C8B-B14F-4D97-AF65-F5344CB8AC3E}">
        <p14:creationId xmlns:p14="http://schemas.microsoft.com/office/powerpoint/2010/main" val="7875326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999455"/>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Поглед – време на престой (</a:t>
            </a:r>
            <a:r>
              <a:rPr lang="en-US" sz="2800" dirty="0" smtClean="0"/>
              <a:t>dwell-time)</a:t>
            </a:r>
            <a:endParaRPr lang="bg-BG" sz="2800" baseline="30000" dirty="0" smtClean="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84" y="1697056"/>
            <a:ext cx="7123815" cy="4749209"/>
          </a:xfrm>
          <a:prstGeom prst="rect">
            <a:avLst/>
          </a:prstGeom>
        </p:spPr>
      </p:pic>
      <p:sp>
        <p:nvSpPr>
          <p:cNvPr id="16" name="Content Placeholder 2"/>
          <p:cNvSpPr txBox="1">
            <a:spLocks/>
          </p:cNvSpPr>
          <p:nvPr/>
        </p:nvSpPr>
        <p:spPr>
          <a:xfrm>
            <a:off x="7963786" y="1086764"/>
            <a:ext cx="4125432" cy="544162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en-US" sz="1800" dirty="0" smtClean="0"/>
              <a:t>1. </a:t>
            </a:r>
            <a:r>
              <a:rPr lang="ru-RU" sz="1800" dirty="0" smtClean="0"/>
              <a:t>Устройството </a:t>
            </a:r>
            <a:r>
              <a:rPr lang="ru-RU" sz="1800" dirty="0"/>
              <a:t>се състои от камера, сензори и алгоритми. </a:t>
            </a:r>
            <a:endParaRPr lang="en-US" sz="1800" dirty="0" smtClean="0"/>
          </a:p>
          <a:p>
            <a:pPr marL="0" indent="0">
              <a:lnSpc>
                <a:spcPct val="114000"/>
              </a:lnSpc>
              <a:spcBef>
                <a:spcPts val="0"/>
              </a:spcBef>
              <a:buNone/>
            </a:pPr>
            <a:r>
              <a:rPr lang="en-US" sz="1800" dirty="0" smtClean="0"/>
              <a:t>2. </a:t>
            </a:r>
            <a:r>
              <a:rPr lang="ru-RU" sz="1800" dirty="0" smtClean="0"/>
              <a:t>Устройството </a:t>
            </a:r>
            <a:r>
              <a:rPr lang="ru-RU" sz="1800" dirty="0"/>
              <a:t>създава модел на близка инфрачервена светлина върху очите</a:t>
            </a:r>
            <a:r>
              <a:rPr lang="ru-RU" sz="1800" dirty="0" smtClean="0"/>
              <a:t>.</a:t>
            </a:r>
            <a:endParaRPr lang="en-US" sz="1800" dirty="0" smtClean="0"/>
          </a:p>
          <a:p>
            <a:pPr marL="0" indent="0">
              <a:lnSpc>
                <a:spcPct val="114000"/>
              </a:lnSpc>
              <a:spcBef>
                <a:spcPts val="0"/>
              </a:spcBef>
              <a:buNone/>
            </a:pPr>
            <a:r>
              <a:rPr lang="en-US" sz="1800" dirty="0" smtClean="0"/>
              <a:t>3.</a:t>
            </a:r>
            <a:r>
              <a:rPr lang="ru-RU" sz="1800" dirty="0" smtClean="0"/>
              <a:t> </a:t>
            </a:r>
            <a:r>
              <a:rPr lang="ru-RU" sz="1800" dirty="0"/>
              <a:t>Камерата прави изображения с висока разделителна способност на очите на потребителя и </a:t>
            </a:r>
            <a:r>
              <a:rPr lang="ru-RU" sz="1800" dirty="0" smtClean="0"/>
              <a:t>моделът</a:t>
            </a:r>
            <a:r>
              <a:rPr lang="en-US" sz="1800" dirty="0" smtClean="0"/>
              <a:t>.</a:t>
            </a:r>
            <a:r>
              <a:rPr lang="ru-RU" sz="1800" dirty="0" smtClean="0"/>
              <a:t> </a:t>
            </a:r>
            <a:endParaRPr lang="en-US" sz="1800" dirty="0" smtClean="0"/>
          </a:p>
          <a:p>
            <a:pPr marL="0" indent="0">
              <a:lnSpc>
                <a:spcPct val="114000"/>
              </a:lnSpc>
              <a:spcBef>
                <a:spcPts val="0"/>
              </a:spcBef>
              <a:buNone/>
            </a:pPr>
            <a:r>
              <a:rPr lang="en-US" sz="1800" dirty="0" smtClean="0"/>
              <a:t>4. </a:t>
            </a:r>
            <a:r>
              <a:rPr lang="ru-RU" sz="1800" dirty="0" smtClean="0"/>
              <a:t>Машинно </a:t>
            </a:r>
            <a:r>
              <a:rPr lang="ru-RU" sz="1800" dirty="0"/>
              <a:t>обучение, обработка на изображения и математически алгоритми се използват за определяне на позицията на очите и точка на поглед</a:t>
            </a:r>
            <a:r>
              <a:rPr lang="ru-RU" sz="1800" dirty="0" smtClean="0"/>
              <a:t>.</a:t>
            </a:r>
            <a:endParaRPr lang="en-US" sz="1800" dirty="0" smtClean="0"/>
          </a:p>
          <a:p>
            <a:pPr marL="0" indent="0">
              <a:lnSpc>
                <a:spcPct val="114000"/>
              </a:lnSpc>
              <a:spcBef>
                <a:spcPts val="0"/>
              </a:spcBef>
              <a:buNone/>
            </a:pPr>
            <a:r>
              <a:rPr lang="en-US" sz="1800" dirty="0" smtClean="0"/>
              <a:t>5. </a:t>
            </a:r>
            <a:r>
              <a:rPr lang="bg-BG" sz="1800" dirty="0" smtClean="0"/>
              <a:t>Базирайки се на тези детайли, се изчисляват позицията на очите и точката на гледане чрез сложни 3</a:t>
            </a:r>
            <a:r>
              <a:rPr lang="en-US" sz="1800" dirty="0" smtClean="0"/>
              <a:t>D </a:t>
            </a:r>
            <a:r>
              <a:rPr lang="bg-BG" sz="1800" dirty="0" smtClean="0"/>
              <a:t>алгоритми за моделиране на окото.</a:t>
            </a:r>
          </a:p>
        </p:txBody>
      </p:sp>
    </p:spTree>
    <p:extLst>
      <p:ext uri="{BB962C8B-B14F-4D97-AF65-F5344CB8AC3E}">
        <p14:creationId xmlns:p14="http://schemas.microsoft.com/office/powerpoint/2010/main" val="26213268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033" y="4390447"/>
            <a:ext cx="3876454" cy="2184233"/>
          </a:xfrm>
          <a:prstGeom prst="rect">
            <a:avLst/>
          </a:prstGeom>
        </p:spPr>
      </p:pic>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999455"/>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Поглед – време на престой (</a:t>
            </a:r>
            <a:r>
              <a:rPr lang="en-US" sz="2800" dirty="0" smtClean="0"/>
              <a:t>dwell-time)</a:t>
            </a:r>
            <a:endParaRPr lang="bg-BG" sz="2800" baseline="300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01" y="1800405"/>
            <a:ext cx="2374206" cy="956801"/>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 r="20979"/>
          <a:stretch/>
        </p:blipFill>
        <p:spPr>
          <a:xfrm>
            <a:off x="698685" y="3751062"/>
            <a:ext cx="2664638" cy="2426454"/>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11579"/>
          <a:stretch/>
        </p:blipFill>
        <p:spPr>
          <a:xfrm>
            <a:off x="5292117" y="1775634"/>
            <a:ext cx="4256330" cy="212058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6754" y="3238184"/>
            <a:ext cx="3325775" cy="187394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0365" y="3303703"/>
            <a:ext cx="3397337" cy="1914269"/>
          </a:xfrm>
          <a:prstGeom prst="rect">
            <a:avLst/>
          </a:prstGeom>
        </p:spPr>
      </p:pic>
      <p:sp>
        <p:nvSpPr>
          <p:cNvPr id="12" name="Down Arrow 11"/>
          <p:cNvSpPr/>
          <p:nvPr/>
        </p:nvSpPr>
        <p:spPr>
          <a:xfrm>
            <a:off x="1715400" y="2873549"/>
            <a:ext cx="631207" cy="7292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3" name="Rectangle 12"/>
          <p:cNvSpPr/>
          <p:nvPr/>
        </p:nvSpPr>
        <p:spPr>
          <a:xfrm>
            <a:off x="4573279" y="1583030"/>
            <a:ext cx="7348960" cy="509559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Down Arrow 13"/>
          <p:cNvSpPr/>
          <p:nvPr/>
        </p:nvSpPr>
        <p:spPr>
          <a:xfrm rot="16200000">
            <a:off x="3610967" y="4431892"/>
            <a:ext cx="631207" cy="7292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19001227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999455"/>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Поглед – време на престой (</a:t>
            </a:r>
            <a:r>
              <a:rPr lang="en-US" sz="2800" dirty="0" smtClean="0"/>
              <a:t>dwell-time)</a:t>
            </a:r>
            <a:endParaRPr lang="bg-BG" sz="2800" baseline="30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657" y="4316549"/>
            <a:ext cx="6480686" cy="201164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70880"/>
            <a:ext cx="5285338" cy="1808388"/>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155" y="1770880"/>
            <a:ext cx="5076018" cy="1808388"/>
          </a:xfrm>
          <a:prstGeom prst="rect">
            <a:avLst/>
          </a:prstGeom>
        </p:spPr>
      </p:pic>
    </p:spTree>
    <p:extLst>
      <p:ext uri="{BB962C8B-B14F-4D97-AF65-F5344CB8AC3E}">
        <p14:creationId xmlns:p14="http://schemas.microsoft.com/office/powerpoint/2010/main" val="17605592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999455"/>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Крайници</a:t>
            </a:r>
            <a:endParaRPr lang="bg-BG" sz="2800" baseline="300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192" y="1922661"/>
            <a:ext cx="8216038" cy="3490629"/>
          </a:xfrm>
          <a:prstGeom prst="rect">
            <a:avLst/>
          </a:prstGeom>
        </p:spPr>
      </p:pic>
      <p:sp>
        <p:nvSpPr>
          <p:cNvPr id="8" name="Content Placeholder 2"/>
          <p:cNvSpPr txBox="1">
            <a:spLocks/>
          </p:cNvSpPr>
          <p:nvPr/>
        </p:nvSpPr>
        <p:spPr>
          <a:xfrm>
            <a:off x="1143001" y="5773476"/>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bg-BG" dirty="0" err="1" smtClean="0"/>
              <a:t>Електромиография</a:t>
            </a:r>
            <a:r>
              <a:rPr lang="bg-BG" dirty="0" smtClean="0"/>
              <a:t> (</a:t>
            </a:r>
            <a:r>
              <a:rPr lang="en-US" dirty="0" smtClean="0"/>
              <a:t>Electromyography – EMG)</a:t>
            </a:r>
            <a:endParaRPr lang="bg-BG" baseline="30000" dirty="0" smtClean="0"/>
          </a:p>
        </p:txBody>
      </p:sp>
    </p:spTree>
    <p:extLst>
      <p:ext uri="{BB962C8B-B14F-4D97-AF65-F5344CB8AC3E}">
        <p14:creationId xmlns:p14="http://schemas.microsoft.com/office/powerpoint/2010/main" val="19652108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999455"/>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Крайници</a:t>
            </a:r>
            <a:r>
              <a:rPr lang="en-US" sz="2800" dirty="0" smtClean="0"/>
              <a:t> – </a:t>
            </a:r>
            <a:r>
              <a:rPr lang="bg-BG" sz="2800" dirty="0" smtClean="0"/>
              <a:t>пропасти на изпълнението и оценката</a:t>
            </a:r>
            <a:endParaRPr lang="bg-BG" sz="2800" baseline="30000" dirty="0" smtClean="0"/>
          </a:p>
        </p:txBody>
      </p:sp>
      <p:sp>
        <p:nvSpPr>
          <p:cNvPr id="8" name="Content Placeholder 2"/>
          <p:cNvSpPr txBox="1">
            <a:spLocks/>
          </p:cNvSpPr>
          <p:nvPr/>
        </p:nvSpPr>
        <p:spPr>
          <a:xfrm>
            <a:off x="1313122" y="1977655"/>
            <a:ext cx="9649046" cy="422112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a:lnSpc>
                <a:spcPct val="114000"/>
              </a:lnSpc>
              <a:spcBef>
                <a:spcPts val="0"/>
              </a:spcBef>
            </a:pPr>
            <a:r>
              <a:rPr lang="bg-BG" sz="2800" dirty="0" smtClean="0"/>
              <a:t>Как потребителите могат да научат какво се опитва да разпознае една система за движението на крайниците?</a:t>
            </a:r>
          </a:p>
          <a:p>
            <a:pPr>
              <a:lnSpc>
                <a:spcPct val="114000"/>
              </a:lnSpc>
              <a:spcBef>
                <a:spcPts val="0"/>
              </a:spcBef>
            </a:pPr>
            <a:r>
              <a:rPr lang="bg-BG" sz="2800" dirty="0" smtClean="0"/>
              <a:t>До колко потребителите ще имат желание да обучават класификатори, базирани на машинно обучените, използвани за разпознаване на движение?</a:t>
            </a:r>
          </a:p>
          <a:p>
            <a:pPr>
              <a:lnSpc>
                <a:spcPct val="114000"/>
              </a:lnSpc>
              <a:spcBef>
                <a:spcPts val="0"/>
              </a:spcBef>
            </a:pPr>
            <a:r>
              <a:rPr lang="bg-BG" sz="2800" dirty="0" smtClean="0"/>
              <a:t>Когато неизбежно възникнат грешки, как да се подкрепят хората при възстановяването от грешка, но и да се подобри класификацията в бъдеще?</a:t>
            </a:r>
            <a:endParaRPr lang="bg-BG" sz="2800" baseline="30000" dirty="0" smtClean="0"/>
          </a:p>
        </p:txBody>
      </p:sp>
    </p:spTree>
    <p:extLst>
      <p:ext uri="{BB962C8B-B14F-4D97-AF65-F5344CB8AC3E}">
        <p14:creationId xmlns:p14="http://schemas.microsoft.com/office/powerpoint/2010/main" val="24704132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1360967"/>
            <a:ext cx="10200168" cy="3253564"/>
          </a:xfrm>
        </p:spPr>
        <p:txBody>
          <a:bodyPr>
            <a:noAutofit/>
          </a:bodyPr>
          <a:lstStyle/>
          <a:p>
            <a:pPr marL="0" indent="0">
              <a:lnSpc>
                <a:spcPct val="114000"/>
              </a:lnSpc>
              <a:spcBef>
                <a:spcPts val="0"/>
              </a:spcBef>
              <a:buNone/>
            </a:pPr>
            <a:r>
              <a:rPr lang="bg-BG" sz="2800" dirty="0" smtClean="0"/>
              <a:t>Какво общо има с посочването с потребителския интерфейс?</a:t>
            </a:r>
          </a:p>
          <a:p>
            <a:pPr marL="0" indent="0">
              <a:lnSpc>
                <a:spcPct val="114000"/>
              </a:lnSpc>
              <a:spcBef>
                <a:spcPts val="0"/>
              </a:spcBef>
              <a:buNone/>
            </a:pPr>
            <a:endParaRPr lang="bg-BG" sz="1400" dirty="0" smtClean="0"/>
          </a:p>
          <a:p>
            <a:pPr marL="0" indent="0">
              <a:lnSpc>
                <a:spcPct val="114000"/>
              </a:lnSpc>
              <a:spcBef>
                <a:spcPts val="0"/>
              </a:spcBef>
              <a:buNone/>
            </a:pPr>
            <a:endParaRPr lang="bg-BG" sz="1400" dirty="0"/>
          </a:p>
          <a:p>
            <a:pPr marL="0" indent="0">
              <a:lnSpc>
                <a:spcPct val="114000"/>
              </a:lnSpc>
              <a:spcBef>
                <a:spcPts val="0"/>
              </a:spcBef>
              <a:buNone/>
            </a:pPr>
            <a:endParaRPr lang="bg-BG" sz="1400" dirty="0"/>
          </a:p>
          <a:p>
            <a:pPr marL="720000">
              <a:lnSpc>
                <a:spcPct val="114000"/>
              </a:lnSpc>
              <a:spcBef>
                <a:spcPts val="0"/>
              </a:spcBef>
            </a:pPr>
            <a:r>
              <a:rPr lang="bg-BG" sz="2800" dirty="0" smtClean="0"/>
              <a:t>директно посочване;</a:t>
            </a:r>
          </a:p>
          <a:p>
            <a:pPr marL="720000">
              <a:lnSpc>
                <a:spcPct val="114000"/>
              </a:lnSpc>
              <a:spcBef>
                <a:spcPts val="0"/>
              </a:spcBef>
            </a:pPr>
            <a:r>
              <a:rPr lang="bg-BG" sz="2800" dirty="0" smtClean="0"/>
              <a:t>индиректно посочване;</a:t>
            </a:r>
          </a:p>
          <a:p>
            <a:pPr marL="720000">
              <a:lnSpc>
                <a:spcPct val="114000"/>
              </a:lnSpc>
              <a:spcBef>
                <a:spcPts val="0"/>
              </a:spcBef>
            </a:pPr>
            <a:r>
              <a:rPr lang="bg-BG" sz="2800" dirty="0" smtClean="0"/>
              <a:t>абсолютно посочване;</a:t>
            </a:r>
          </a:p>
          <a:p>
            <a:pPr marL="720000">
              <a:lnSpc>
                <a:spcPct val="114000"/>
              </a:lnSpc>
              <a:spcBef>
                <a:spcPts val="0"/>
              </a:spcBef>
            </a:pPr>
            <a:r>
              <a:rPr lang="bg-BG" sz="2800" dirty="0" smtClean="0"/>
              <a:t>относително посочване;</a:t>
            </a:r>
            <a:endParaRPr lang="bg-BG" sz="2800" dirty="0"/>
          </a:p>
        </p:txBody>
      </p:sp>
    </p:spTree>
    <p:extLst>
      <p:ext uri="{BB962C8B-B14F-4D97-AF65-F5344CB8AC3E}">
        <p14:creationId xmlns:p14="http://schemas.microsoft.com/office/powerpoint/2010/main" val="9621784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285" y="1291242"/>
            <a:ext cx="5494760" cy="4524767"/>
          </a:xfrm>
          <a:prstGeom prst="rect">
            <a:avLst/>
          </a:prstGeom>
        </p:spPr>
      </p:pic>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999455"/>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Тяло</a:t>
            </a:r>
            <a:endParaRPr lang="bg-BG" sz="2800" baseline="30000" dirty="0" smtClean="0"/>
          </a:p>
        </p:txBody>
      </p:sp>
      <p:sp>
        <p:nvSpPr>
          <p:cNvPr id="8" name="Content Placeholder 2"/>
          <p:cNvSpPr txBox="1">
            <a:spLocks/>
          </p:cNvSpPr>
          <p:nvPr/>
        </p:nvSpPr>
        <p:spPr>
          <a:xfrm>
            <a:off x="1366286" y="5868602"/>
            <a:ext cx="9649046" cy="61668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800" dirty="0" smtClean="0"/>
              <a:t>Microsoft Kinect</a:t>
            </a:r>
            <a:endParaRPr lang="bg-BG" sz="2800" baseline="30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229" y="4422060"/>
            <a:ext cx="3559963" cy="179422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7581" y="1291242"/>
            <a:ext cx="3946650" cy="2142940"/>
          </a:xfrm>
          <a:prstGeom prst="rect">
            <a:avLst/>
          </a:prstGeom>
        </p:spPr>
      </p:pic>
    </p:spTree>
    <p:extLst>
      <p:ext uri="{BB962C8B-B14F-4D97-AF65-F5344CB8AC3E}">
        <p14:creationId xmlns:p14="http://schemas.microsoft.com/office/powerpoint/2010/main" val="7121490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999455"/>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Тяло</a:t>
            </a:r>
            <a:endParaRPr lang="bg-BG" sz="2800" baseline="30000" dirty="0" smtClean="0"/>
          </a:p>
        </p:txBody>
      </p:sp>
      <p:sp>
        <p:nvSpPr>
          <p:cNvPr id="8" name="Content Placeholder 2"/>
          <p:cNvSpPr txBox="1">
            <a:spLocks/>
          </p:cNvSpPr>
          <p:nvPr/>
        </p:nvSpPr>
        <p:spPr>
          <a:xfrm>
            <a:off x="1580794" y="5865710"/>
            <a:ext cx="9649046" cy="616687"/>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None/>
            </a:pPr>
            <a:r>
              <a:rPr lang="en-US" sz="2800" dirty="0" err="1" smtClean="0"/>
              <a:t>Virtuix</a:t>
            </a:r>
            <a:r>
              <a:rPr lang="en-US" sz="2800" dirty="0" smtClean="0"/>
              <a:t> Omni One</a:t>
            </a:r>
            <a:endParaRPr lang="bg-BG" sz="2800" baseline="30000" dirty="0" smtClean="0"/>
          </a:p>
        </p:txBody>
      </p:sp>
      <p:pic>
        <p:nvPicPr>
          <p:cNvPr id="7" name="omnione_short_teas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2791" y="1583030"/>
            <a:ext cx="7185052" cy="4041593"/>
          </a:xfrm>
          <a:prstGeom prst="rect">
            <a:avLst/>
          </a:prstGeom>
        </p:spPr>
      </p:pic>
    </p:spTree>
    <p:extLst>
      <p:ext uri="{BB962C8B-B14F-4D97-AF65-F5344CB8AC3E}">
        <p14:creationId xmlns:p14="http://schemas.microsoft.com/office/powerpoint/2010/main" val="38504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1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280516"/>
            <a:ext cx="9905998" cy="753083"/>
          </a:xfrm>
        </p:spPr>
        <p:txBody>
          <a:bodyPr/>
          <a:lstStyle/>
          <a:p>
            <a:r>
              <a:rPr lang="bg-BG" dirty="0" smtClean="0"/>
              <a:t>Въвеждане чрез тяло (</a:t>
            </a:r>
            <a:r>
              <a:rPr lang="en-US" dirty="0" smtClean="0"/>
              <a:t>Body-based </a:t>
            </a:r>
            <a:r>
              <a:rPr lang="en-US" dirty="0"/>
              <a:t>input)</a:t>
            </a:r>
            <a:endParaRPr lang="bg-BG" dirty="0"/>
          </a:p>
        </p:txBody>
      </p:sp>
      <p:sp>
        <p:nvSpPr>
          <p:cNvPr id="6" name="Content Placeholder 2"/>
          <p:cNvSpPr txBox="1">
            <a:spLocks/>
          </p:cNvSpPr>
          <p:nvPr/>
        </p:nvSpPr>
        <p:spPr>
          <a:xfrm>
            <a:off x="1143001" y="999455"/>
            <a:ext cx="10563445" cy="583575"/>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bg-BG" sz="2800" dirty="0" smtClean="0"/>
              <a:t>Заключение</a:t>
            </a:r>
            <a:endParaRPr lang="bg-BG" sz="2800" baseline="30000" dirty="0" smtClean="0"/>
          </a:p>
        </p:txBody>
      </p:sp>
      <p:sp>
        <p:nvSpPr>
          <p:cNvPr id="8" name="Content Placeholder 2"/>
          <p:cNvSpPr txBox="1">
            <a:spLocks/>
          </p:cNvSpPr>
          <p:nvPr/>
        </p:nvSpPr>
        <p:spPr>
          <a:xfrm>
            <a:off x="1580794" y="1752538"/>
            <a:ext cx="9649046" cy="4729859"/>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nSpc>
                <a:spcPct val="114000"/>
              </a:lnSpc>
              <a:spcBef>
                <a:spcPts val="0"/>
              </a:spcBef>
              <a:buNone/>
            </a:pPr>
            <a:r>
              <a:rPr lang="ru-RU" dirty="0" smtClean="0"/>
              <a:t>Т</a:t>
            </a:r>
            <a:r>
              <a:rPr lang="bg-BG"/>
              <a:t>е</a:t>
            </a:r>
            <a:r>
              <a:rPr lang="ru-RU" smtClean="0"/>
              <a:t>хниките </a:t>
            </a:r>
            <a:r>
              <a:rPr lang="ru-RU" dirty="0"/>
              <a:t>за въвеждане, базирано на тялото, </a:t>
            </a:r>
            <a:r>
              <a:rPr lang="ru-RU" dirty="0" smtClean="0"/>
              <a:t>показват </a:t>
            </a:r>
            <a:r>
              <a:rPr lang="ru-RU" dirty="0"/>
              <a:t>широк спектър от възможни начини за предоставяне на информация. Въпреки това, както всички нови идеи за интерфейс, има много нерешени въпроси за това как да се обучат хората да ги използват и как да се поддържа възстановяване на </a:t>
            </a:r>
            <a:r>
              <a:rPr lang="ru-RU" dirty="0" smtClean="0"/>
              <a:t>грешки. Повдигат се нови въпроси за взаимодействието човек-компютър:</a:t>
            </a:r>
            <a:endParaRPr lang="ru-RU" dirty="0"/>
          </a:p>
          <a:p>
            <a:pPr marL="540000">
              <a:lnSpc>
                <a:spcPct val="114000"/>
              </a:lnSpc>
              <a:spcBef>
                <a:spcPts val="0"/>
              </a:spcBef>
            </a:pPr>
            <a:r>
              <a:rPr lang="ru-RU" b="1" dirty="0" smtClean="0"/>
              <a:t>Симбиозата</a:t>
            </a:r>
            <a:r>
              <a:rPr lang="ru-RU" dirty="0" smtClean="0"/>
              <a:t> </a:t>
            </a:r>
            <a:r>
              <a:rPr lang="ru-RU" dirty="0"/>
              <a:t>може да доведе до съвместна работа на хора и цифрови технологии, при която софтуерът работи от наше име и в замяна ние го поддържаме и подобряваме. </a:t>
            </a:r>
            <a:endParaRPr lang="ru-RU" dirty="0" smtClean="0"/>
          </a:p>
          <a:p>
            <a:pPr marL="540000">
              <a:lnSpc>
                <a:spcPct val="114000"/>
              </a:lnSpc>
              <a:spcBef>
                <a:spcPts val="0"/>
              </a:spcBef>
            </a:pPr>
            <a:r>
              <a:rPr lang="ru-RU" b="1" dirty="0" smtClean="0"/>
              <a:t>Сливането (</a:t>
            </a:r>
            <a:r>
              <a:rPr lang="en-US" b="1" dirty="0" smtClean="0"/>
              <a:t>Fusion) </a:t>
            </a:r>
            <a:r>
              <a:rPr lang="ru-RU" dirty="0" smtClean="0"/>
              <a:t>може </a:t>
            </a:r>
            <a:r>
              <a:rPr lang="ru-RU" dirty="0"/>
              <a:t>да доведе до използване на компютри за разширяване на нашите тела и телесни преживявания</a:t>
            </a:r>
            <a:r>
              <a:rPr lang="ru-RU" dirty="0" smtClean="0"/>
              <a:t>.</a:t>
            </a:r>
            <a:endParaRPr lang="bg-BG" baseline="30000" dirty="0" smtClean="0"/>
          </a:p>
        </p:txBody>
      </p:sp>
    </p:spTree>
    <p:extLst>
      <p:ext uri="{BB962C8B-B14F-4D97-AF65-F5344CB8AC3E}">
        <p14:creationId xmlns:p14="http://schemas.microsoft.com/office/powerpoint/2010/main" val="1732237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1360967"/>
            <a:ext cx="10200168" cy="1404248"/>
          </a:xfrm>
        </p:spPr>
        <p:txBody>
          <a:bodyPr>
            <a:noAutofit/>
          </a:bodyPr>
          <a:lstStyle/>
          <a:p>
            <a:pPr marL="0" indent="0">
              <a:lnSpc>
                <a:spcPct val="114000"/>
              </a:lnSpc>
              <a:spcBef>
                <a:spcPts val="0"/>
              </a:spcBef>
              <a:buNone/>
            </a:pPr>
            <a:r>
              <a:rPr lang="bg-BG" sz="2800" dirty="0" smtClean="0"/>
              <a:t>Как да направим посочването </a:t>
            </a:r>
          </a:p>
          <a:p>
            <a:pPr marL="0" indent="0">
              <a:lnSpc>
                <a:spcPct val="114000"/>
              </a:lnSpc>
              <a:spcBef>
                <a:spcPts val="0"/>
              </a:spcBef>
              <a:buNone/>
            </a:pPr>
            <a:endParaRPr lang="bg-BG" sz="1400" dirty="0" smtClean="0"/>
          </a:p>
          <a:p>
            <a:pPr marL="0" indent="0">
              <a:lnSpc>
                <a:spcPct val="114000"/>
              </a:lnSpc>
              <a:spcBef>
                <a:spcPts val="0"/>
              </a:spcBef>
              <a:buNone/>
            </a:pPr>
            <a:r>
              <a:rPr lang="bg-BG" sz="2800" dirty="0"/>
              <a:t>Минимизиране на коефициентите а и </a:t>
            </a:r>
            <a:r>
              <a:rPr lang="en-US" sz="2800" dirty="0" smtClean="0"/>
              <a:t>b</a:t>
            </a:r>
            <a:r>
              <a:rPr lang="bg-BG" sz="2800"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894" y="2765215"/>
            <a:ext cx="3095625" cy="1676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678" y="4092152"/>
            <a:ext cx="3238387" cy="175371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0406" y="2765215"/>
            <a:ext cx="4555166" cy="3029185"/>
          </a:xfrm>
          <a:prstGeom prst="rect">
            <a:avLst/>
          </a:prstGeom>
        </p:spPr>
      </p:pic>
      <p:sp>
        <p:nvSpPr>
          <p:cNvPr id="7" name="Content Placeholder 2"/>
          <p:cNvSpPr txBox="1">
            <a:spLocks/>
          </p:cNvSpPr>
          <p:nvPr/>
        </p:nvSpPr>
        <p:spPr>
          <a:xfrm>
            <a:off x="964018" y="6037253"/>
            <a:ext cx="5085724" cy="60810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Font typeface="Arial" panose="020B0604020202020204" pitchFamily="34" charset="0"/>
              <a:buNone/>
            </a:pPr>
            <a:r>
              <a:rPr lang="en-US" sz="2800" dirty="0" smtClean="0"/>
              <a:t>Microsoft Multi Touch Mouse</a:t>
            </a:r>
            <a:endParaRPr lang="bg-BG" sz="2800" dirty="0"/>
          </a:p>
        </p:txBody>
      </p:sp>
      <p:sp>
        <p:nvSpPr>
          <p:cNvPr id="8" name="Content Placeholder 2"/>
          <p:cNvSpPr txBox="1">
            <a:spLocks/>
          </p:cNvSpPr>
          <p:nvPr/>
        </p:nvSpPr>
        <p:spPr>
          <a:xfrm>
            <a:off x="6386622" y="6037253"/>
            <a:ext cx="5085724" cy="60810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Font typeface="Arial" panose="020B0604020202020204" pitchFamily="34" charset="0"/>
              <a:buNone/>
            </a:pPr>
            <a:r>
              <a:rPr lang="en-US" sz="2800" dirty="0" smtClean="0"/>
              <a:t>Apple Magic Mouse</a:t>
            </a:r>
            <a:endParaRPr lang="bg-BG" sz="2800" dirty="0"/>
          </a:p>
        </p:txBody>
      </p:sp>
    </p:spTree>
    <p:extLst>
      <p:ext uri="{BB962C8B-B14F-4D97-AF65-F5344CB8AC3E}">
        <p14:creationId xmlns:p14="http://schemas.microsoft.com/office/powerpoint/2010/main" val="1006493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6962"/>
            <a:ext cx="9905998" cy="753083"/>
          </a:xfrm>
        </p:spPr>
        <p:txBody>
          <a:bodyPr/>
          <a:lstStyle/>
          <a:p>
            <a:r>
              <a:rPr lang="bg-BG" dirty="0" smtClean="0"/>
              <a:t>Посочване (</a:t>
            </a:r>
            <a:r>
              <a:rPr lang="en-US" dirty="0" smtClean="0"/>
              <a:t>pointing)</a:t>
            </a:r>
            <a:endParaRPr lang="bg-BG" dirty="0"/>
          </a:p>
        </p:txBody>
      </p:sp>
      <p:sp>
        <p:nvSpPr>
          <p:cNvPr id="3" name="Content Placeholder 2"/>
          <p:cNvSpPr>
            <a:spLocks noGrp="1"/>
          </p:cNvSpPr>
          <p:nvPr>
            <p:ph idx="1"/>
          </p:nvPr>
        </p:nvSpPr>
        <p:spPr>
          <a:xfrm>
            <a:off x="995917" y="1360967"/>
            <a:ext cx="10200168" cy="1404248"/>
          </a:xfrm>
        </p:spPr>
        <p:txBody>
          <a:bodyPr>
            <a:noAutofit/>
          </a:bodyPr>
          <a:lstStyle/>
          <a:p>
            <a:pPr marL="0" indent="0">
              <a:lnSpc>
                <a:spcPct val="114000"/>
              </a:lnSpc>
              <a:spcBef>
                <a:spcPts val="0"/>
              </a:spcBef>
              <a:buNone/>
            </a:pPr>
            <a:r>
              <a:rPr lang="bg-BG" sz="2800" dirty="0" smtClean="0"/>
              <a:t>Как да направим посочването </a:t>
            </a:r>
          </a:p>
          <a:p>
            <a:pPr marL="0" indent="0">
              <a:lnSpc>
                <a:spcPct val="114000"/>
              </a:lnSpc>
              <a:spcBef>
                <a:spcPts val="0"/>
              </a:spcBef>
              <a:buNone/>
            </a:pPr>
            <a:endParaRPr lang="bg-BG" sz="1400" dirty="0" smtClean="0"/>
          </a:p>
          <a:p>
            <a:pPr marL="0" indent="0">
              <a:lnSpc>
                <a:spcPct val="114000"/>
              </a:lnSpc>
              <a:spcBef>
                <a:spcPts val="0"/>
              </a:spcBef>
              <a:buNone/>
            </a:pPr>
            <a:r>
              <a:rPr lang="bg-BG" sz="2800" dirty="0"/>
              <a:t>Минимизиране на коефициентите а и </a:t>
            </a:r>
            <a:r>
              <a:rPr lang="en-US" sz="2800" dirty="0" smtClean="0"/>
              <a:t>b</a:t>
            </a:r>
            <a:r>
              <a:rPr lang="bg-BG" sz="2800" dirty="0"/>
              <a:t>.</a:t>
            </a:r>
          </a:p>
        </p:txBody>
      </p:sp>
      <p:sp>
        <p:nvSpPr>
          <p:cNvPr id="7" name="Content Placeholder 2"/>
          <p:cNvSpPr txBox="1">
            <a:spLocks/>
          </p:cNvSpPr>
          <p:nvPr/>
        </p:nvSpPr>
        <p:spPr>
          <a:xfrm>
            <a:off x="3688168" y="6005356"/>
            <a:ext cx="5085724" cy="608100"/>
          </a:xfrm>
          <a:prstGeom prst="rect">
            <a:avLst/>
          </a:prstGeom>
        </p:spPr>
        <p:txBody>
          <a:bodyPr vert="horz" lIns="91440" tIns="45720" rIns="91440" bIns="45720" rtlCol="0">
            <a:noAutofit/>
          </a:bodyPr>
          <a:lstStyle>
            <a:lvl1pPr marL="228607" indent="-228607" algn="l" defTabSz="914422" rtl="0" eaLnBrk="1" latinLnBrk="0" hangingPunct="1">
              <a:lnSpc>
                <a:spcPct val="120000"/>
              </a:lnSpc>
              <a:spcBef>
                <a:spcPts val="1001"/>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18" indent="-228607" algn="l" defTabSz="914422"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29" indent="-228607" algn="l" defTabSz="914422" rtl="0" eaLnBrk="1" latinLnBrk="0" hangingPunct="1">
              <a:lnSpc>
                <a:spcPct val="120000"/>
              </a:lnSpc>
              <a:spcBef>
                <a:spcPts val="500"/>
              </a:spcBef>
              <a:buSzPct val="125000"/>
              <a:buFont typeface="Arial" panose="020B0604020202020204" pitchFamily="34" charset="0"/>
              <a:buChar char="•"/>
              <a:defRPr sz="1801" kern="1200">
                <a:solidFill>
                  <a:schemeClr val="tx1"/>
                </a:solidFill>
                <a:effectLst>
                  <a:outerShdw blurRad="152400" dist="38100" dir="2700000" algn="tl">
                    <a:srgbClr val="000000">
                      <a:alpha val="36000"/>
                    </a:srgbClr>
                  </a:outerShdw>
                </a:effectLst>
                <a:latin typeface="+mn-lt"/>
                <a:ea typeface="+mn-ea"/>
                <a:cs typeface="+mn-cs"/>
              </a:defRPr>
            </a:lvl3pPr>
            <a:lvl4pPr marL="1600240"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53" indent="-228607" algn="l" defTabSz="914422"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64"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6pPr>
            <a:lvl7pPr marL="2971875"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7pPr>
            <a:lvl8pPr marL="3429086"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8pPr>
            <a:lvl9pPr marL="3886297" indent="-228607" algn="l" defTabSz="914422" rtl="0" eaLnBrk="1" latinLnBrk="0" hangingPunct="1">
              <a:lnSpc>
                <a:spcPct val="120000"/>
              </a:lnSpc>
              <a:spcBef>
                <a:spcPts val="500"/>
              </a:spcBef>
              <a:buSzPct val="125000"/>
              <a:buFont typeface="Arial" panose="020B0604020202020204" pitchFamily="34" charset="0"/>
              <a:buChar char="•"/>
              <a:defRPr sz="1401" kern="1200">
                <a:solidFill>
                  <a:schemeClr val="tx1"/>
                </a:solidFill>
                <a:latin typeface="+mn-lt"/>
                <a:ea typeface="+mn-ea"/>
                <a:cs typeface="+mn-cs"/>
              </a:defRPr>
            </a:lvl9pPr>
          </a:lstStyle>
          <a:p>
            <a:pPr marL="0" indent="0" algn="ctr">
              <a:lnSpc>
                <a:spcPct val="114000"/>
              </a:lnSpc>
              <a:spcBef>
                <a:spcPts val="0"/>
              </a:spcBef>
              <a:buFont typeface="Arial" panose="020B0604020202020204" pitchFamily="34" charset="0"/>
              <a:buNone/>
            </a:pPr>
            <a:r>
              <a:rPr lang="en-US" sz="2800" dirty="0" err="1" smtClean="0"/>
              <a:t>LightRing</a:t>
            </a:r>
            <a:endParaRPr lang="bg-BG" sz="2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880" y="2765215"/>
            <a:ext cx="5448300" cy="3147060"/>
          </a:xfrm>
          <a:prstGeom prst="rect">
            <a:avLst/>
          </a:prstGeom>
        </p:spPr>
      </p:pic>
    </p:spTree>
    <p:extLst>
      <p:ext uri="{BB962C8B-B14F-4D97-AF65-F5344CB8AC3E}">
        <p14:creationId xmlns:p14="http://schemas.microsoft.com/office/powerpoint/2010/main" val="30413611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81434</TotalTime>
  <Words>11764</Words>
  <Application>Microsoft Office PowerPoint</Application>
  <PresentationFormat>Widescreen</PresentationFormat>
  <Paragraphs>506</Paragraphs>
  <Slides>72</Slides>
  <Notes>71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Arial Narrow</vt:lpstr>
      <vt:lpstr>Calibri</vt:lpstr>
      <vt:lpstr>Cambria Math</vt:lpstr>
      <vt:lpstr>Times New Roman</vt:lpstr>
      <vt:lpstr>Trebuchet MS</vt:lpstr>
      <vt:lpstr>Tw Cen MT</vt:lpstr>
      <vt:lpstr>Circuit</vt:lpstr>
      <vt:lpstr>Проектиране на програмни интерфейси</vt:lpstr>
      <vt:lpstr>Посочване (pointing)</vt:lpstr>
      <vt:lpstr>Посочване (pointing)</vt:lpstr>
      <vt:lpstr>Посочване (pointing)</vt:lpstr>
      <vt:lpstr>Посочване (pointing)</vt:lpstr>
      <vt:lpstr>Посочване (pointing)</vt:lpstr>
      <vt:lpstr>Посочване (pointing)</vt:lpstr>
      <vt:lpstr>Посочване (pointing)</vt:lpstr>
      <vt:lpstr>Посочване (pointing)</vt:lpstr>
      <vt:lpstr>Посочване (pointing)</vt:lpstr>
      <vt:lpstr>Посочване (pointing)</vt:lpstr>
      <vt:lpstr>Посочване (pointing)</vt:lpstr>
      <vt:lpstr>Посочване (pointing)</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на текст (Text entry)</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ръка (Hand-based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lpstr>Въвеждане чрез тяло (Body-based input)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MSlavov</dc:creator>
  <cp:lastModifiedBy>Microsoft account</cp:lastModifiedBy>
  <cp:revision>307</cp:revision>
  <dcterms:created xsi:type="dcterms:W3CDTF">2021-01-07T10:29:23Z</dcterms:created>
  <dcterms:modified xsi:type="dcterms:W3CDTF">2023-04-28T09:56:19Z</dcterms:modified>
</cp:coreProperties>
</file>